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61" r:id="rId5"/>
    <p:sldId id="264" r:id="rId6"/>
    <p:sldId id="267" r:id="rId7"/>
    <p:sldId id="268" r:id="rId8"/>
    <p:sldId id="265" r:id="rId9"/>
    <p:sldId id="260" r:id="rId10"/>
    <p:sldId id="259" r:id="rId11"/>
    <p:sldId id="263" r:id="rId12"/>
    <p:sldId id="262" r:id="rId13"/>
    <p:sldId id="266" r:id="rId14"/>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6767"/>
    <a:srgbClr val="189F77"/>
    <a:srgbClr val="DA61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4"/>
    <p:restoredTop sz="91475"/>
  </p:normalViewPr>
  <p:slideViewPr>
    <p:cSldViewPr snapToGrid="0">
      <p:cViewPr>
        <p:scale>
          <a:sx n="100" d="100"/>
          <a:sy n="100" d="100"/>
        </p:scale>
        <p:origin x="20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E63EE-03F5-DE48-A733-58C220EC9A84}" type="datetimeFigureOut">
              <a:rPr lang="en-US" smtClean="0"/>
              <a:t>7/24/23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FCC2C-1F4D-FC45-940B-E0515A2ADB44}" type="slidenum">
              <a:rPr lang="en-US" smtClean="0"/>
              <a:t>‹#›</a:t>
            </a:fld>
            <a:endParaRPr lang="en-US"/>
          </a:p>
        </p:txBody>
      </p:sp>
    </p:spTree>
    <p:extLst>
      <p:ext uri="{BB962C8B-B14F-4D97-AF65-F5344CB8AC3E}">
        <p14:creationId xmlns:p14="http://schemas.microsoft.com/office/powerpoint/2010/main" val="18798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FCC2C-1F4D-FC45-940B-E0515A2ADB44}" type="slidenum">
              <a:rPr lang="en-US" smtClean="0"/>
              <a:t>2</a:t>
            </a:fld>
            <a:endParaRPr lang="en-US"/>
          </a:p>
        </p:txBody>
      </p:sp>
    </p:spTree>
    <p:extLst>
      <p:ext uri="{BB962C8B-B14F-4D97-AF65-F5344CB8AC3E}">
        <p14:creationId xmlns:p14="http://schemas.microsoft.com/office/powerpoint/2010/main" val="1670869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FCC2C-1F4D-FC45-940B-E0515A2ADB44}" type="slidenum">
              <a:rPr lang="en-US" smtClean="0"/>
              <a:t>13</a:t>
            </a:fld>
            <a:endParaRPr lang="en-US"/>
          </a:p>
        </p:txBody>
      </p:sp>
    </p:spTree>
    <p:extLst>
      <p:ext uri="{BB962C8B-B14F-4D97-AF65-F5344CB8AC3E}">
        <p14:creationId xmlns:p14="http://schemas.microsoft.com/office/powerpoint/2010/main" val="19265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7/24/23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634208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7/24/23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81632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7/24/23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097209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7/24/23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32556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08CF3-A3E7-0142-B231-08B0854C08C3}" type="datetimeFigureOut">
              <a:rPr lang="en-US" smtClean="0"/>
              <a:t>7/24/23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56245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08CF3-A3E7-0142-B231-08B0854C08C3}" type="datetimeFigureOut">
              <a:rPr lang="en-US" smtClean="0"/>
              <a:t>7/24/23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96527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08CF3-A3E7-0142-B231-08B0854C08C3}" type="datetimeFigureOut">
              <a:rPr lang="en-US" smtClean="0"/>
              <a:t>7/24/23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13490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08CF3-A3E7-0142-B231-08B0854C08C3}" type="datetimeFigureOut">
              <a:rPr lang="en-US" smtClean="0"/>
              <a:t>7/24/23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495384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08CF3-A3E7-0142-B231-08B0854C08C3}" type="datetimeFigureOut">
              <a:rPr lang="en-US" smtClean="0"/>
              <a:t>7/24/23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154641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F208CF3-A3E7-0142-B231-08B0854C08C3}" type="datetimeFigureOut">
              <a:rPr lang="en-US" smtClean="0"/>
              <a:t>7/24/23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9187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F208CF3-A3E7-0142-B231-08B0854C08C3}" type="datetimeFigureOut">
              <a:rPr lang="en-US" smtClean="0"/>
              <a:t>7/24/23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493603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8F208CF3-A3E7-0142-B231-08B0854C08C3}" type="datetimeFigureOut">
              <a:rPr lang="en-US" smtClean="0"/>
              <a:t>7/24/23</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48992005-A88D-2443-BB56-F6F536B005A9}" type="slidenum">
              <a:rPr lang="en-US" smtClean="0"/>
              <a:t>‹#›</a:t>
            </a:fld>
            <a:endParaRPr lang="en-US"/>
          </a:p>
        </p:txBody>
      </p:sp>
    </p:spTree>
    <p:extLst>
      <p:ext uri="{BB962C8B-B14F-4D97-AF65-F5344CB8AC3E}">
        <p14:creationId xmlns:p14="http://schemas.microsoft.com/office/powerpoint/2010/main" val="793822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58A9D3E-E0AA-A3E4-B3D2-BD54A9976010}"/>
              </a:ext>
            </a:extLst>
          </p:cNvPr>
          <p:cNvGrpSpPr/>
          <p:nvPr/>
        </p:nvGrpSpPr>
        <p:grpSpPr>
          <a:xfrm>
            <a:off x="302225" y="471435"/>
            <a:ext cx="5997008" cy="4446446"/>
            <a:chOff x="302225" y="471435"/>
            <a:chExt cx="5997008" cy="4446446"/>
          </a:xfrm>
        </p:grpSpPr>
        <p:pic>
          <p:nvPicPr>
            <p:cNvPr id="14" name="Picture 13">
              <a:extLst>
                <a:ext uri="{FF2B5EF4-FFF2-40B4-BE49-F238E27FC236}">
                  <a16:creationId xmlns:a16="http://schemas.microsoft.com/office/drawing/2014/main" id="{179283BE-9F3A-B611-A943-11D3EE37E19A}"/>
                </a:ext>
              </a:extLst>
            </p:cNvPr>
            <p:cNvPicPr>
              <a:picLocks noChangeAspect="1"/>
            </p:cNvPicPr>
            <p:nvPr/>
          </p:nvPicPr>
          <p:blipFill rotWithShape="1">
            <a:blip r:embed="rId2"/>
            <a:srcRect t="10000" b="10724"/>
            <a:stretch/>
          </p:blipFill>
          <p:spPr>
            <a:xfrm>
              <a:off x="302225" y="568518"/>
              <a:ext cx="4114800" cy="4349363"/>
            </a:xfrm>
            <a:prstGeom prst="rect">
              <a:avLst/>
            </a:prstGeom>
          </p:spPr>
        </p:pic>
        <p:grpSp>
          <p:nvGrpSpPr>
            <p:cNvPr id="13" name="Group 12">
              <a:extLst>
                <a:ext uri="{FF2B5EF4-FFF2-40B4-BE49-F238E27FC236}">
                  <a16:creationId xmlns:a16="http://schemas.microsoft.com/office/drawing/2014/main" id="{AE6C4F9B-A27A-9513-6CFF-DC43C788A57E}"/>
                </a:ext>
              </a:extLst>
            </p:cNvPr>
            <p:cNvGrpSpPr/>
            <p:nvPr/>
          </p:nvGrpSpPr>
          <p:grpSpPr>
            <a:xfrm>
              <a:off x="550336" y="471435"/>
              <a:ext cx="5748897" cy="4249272"/>
              <a:chOff x="532406" y="961564"/>
              <a:chExt cx="5748897" cy="4249272"/>
            </a:xfrm>
          </p:grpSpPr>
          <p:pic>
            <p:nvPicPr>
              <p:cNvPr id="4" name="Picture 3">
                <a:extLst>
                  <a:ext uri="{FF2B5EF4-FFF2-40B4-BE49-F238E27FC236}">
                    <a16:creationId xmlns:a16="http://schemas.microsoft.com/office/drawing/2014/main" id="{7EEC54FE-9B26-E194-5798-CD0AC9389271}"/>
                  </a:ext>
                </a:extLst>
              </p:cNvPr>
              <p:cNvPicPr>
                <a:picLocks noChangeAspect="1"/>
              </p:cNvPicPr>
              <p:nvPr/>
            </p:nvPicPr>
            <p:blipFill rotWithShape="1">
              <a:blip r:embed="rId3"/>
              <a:srcRect r="22671"/>
              <a:stretch/>
            </p:blipFill>
            <p:spPr>
              <a:xfrm rot="5400000">
                <a:off x="4544968" y="3482672"/>
                <a:ext cx="1856129" cy="1600200"/>
              </a:xfrm>
              <a:prstGeom prst="rect">
                <a:avLst/>
              </a:prstGeom>
            </p:spPr>
          </p:pic>
          <p:pic>
            <p:nvPicPr>
              <p:cNvPr id="5" name="Picture 4">
                <a:extLst>
                  <a:ext uri="{FF2B5EF4-FFF2-40B4-BE49-F238E27FC236}">
                    <a16:creationId xmlns:a16="http://schemas.microsoft.com/office/drawing/2014/main" id="{35BFEC16-7252-82BC-C674-EC612598EEB8}"/>
                  </a:ext>
                </a:extLst>
              </p:cNvPr>
              <p:cNvPicPr>
                <a:picLocks noChangeAspect="1"/>
              </p:cNvPicPr>
              <p:nvPr/>
            </p:nvPicPr>
            <p:blipFill rotWithShape="1">
              <a:blip r:embed="rId4"/>
              <a:srcRect l="12667" t="9251" r="50000" b="2932"/>
              <a:stretch/>
            </p:blipFill>
            <p:spPr>
              <a:xfrm>
                <a:off x="4672933" y="1100064"/>
                <a:ext cx="1600200" cy="2120266"/>
              </a:xfrm>
              <a:prstGeom prst="rect">
                <a:avLst/>
              </a:prstGeom>
            </p:spPr>
          </p:pic>
          <p:sp>
            <p:nvSpPr>
              <p:cNvPr id="7" name="TextBox 6">
                <a:extLst>
                  <a:ext uri="{FF2B5EF4-FFF2-40B4-BE49-F238E27FC236}">
                    <a16:creationId xmlns:a16="http://schemas.microsoft.com/office/drawing/2014/main" id="{AE1A83EE-2286-5028-59BF-7936C0DA2574}"/>
                  </a:ext>
                </a:extLst>
              </p:cNvPr>
              <p:cNvSpPr txBox="1"/>
              <p:nvPr/>
            </p:nvSpPr>
            <p:spPr>
              <a:xfrm>
                <a:off x="532406" y="961564"/>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49027487-BCE0-11E8-0C1F-C2AFFF971D24}"/>
                  </a:ext>
                </a:extLst>
              </p:cNvPr>
              <p:cNvSpPr txBox="1"/>
              <p:nvPr/>
            </p:nvSpPr>
            <p:spPr>
              <a:xfrm>
                <a:off x="4396741" y="965687"/>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947418EE-1CBD-8BCB-3E55-7B24F227C4E3}"/>
                  </a:ext>
                </a:extLst>
              </p:cNvPr>
              <p:cNvSpPr txBox="1"/>
              <p:nvPr/>
            </p:nvSpPr>
            <p:spPr>
              <a:xfrm>
                <a:off x="4396741" y="3233329"/>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2" name="TextBox 1">
                <a:extLst>
                  <a:ext uri="{FF2B5EF4-FFF2-40B4-BE49-F238E27FC236}">
                    <a16:creationId xmlns:a16="http://schemas.microsoft.com/office/drawing/2014/main" id="{A0627345-E459-3296-A9E6-41702F10B6B3}"/>
                  </a:ext>
                </a:extLst>
              </p:cNvPr>
              <p:cNvSpPr txBox="1"/>
              <p:nvPr/>
            </p:nvSpPr>
            <p:spPr>
              <a:xfrm>
                <a:off x="5261171" y="1146135"/>
                <a:ext cx="91440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Portable Battery</a:t>
                </a:r>
              </a:p>
            </p:txBody>
          </p:sp>
          <p:sp>
            <p:nvSpPr>
              <p:cNvPr id="3" name="TextBox 2">
                <a:extLst>
                  <a:ext uri="{FF2B5EF4-FFF2-40B4-BE49-F238E27FC236}">
                    <a16:creationId xmlns:a16="http://schemas.microsoft.com/office/drawing/2014/main" id="{6F6CE8EA-65AC-E1C1-9153-EDA0A6221B8D}"/>
                  </a:ext>
                </a:extLst>
              </p:cNvPr>
              <p:cNvSpPr txBox="1"/>
              <p:nvPr/>
            </p:nvSpPr>
            <p:spPr>
              <a:xfrm>
                <a:off x="4781049" y="1566930"/>
                <a:ext cx="54864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Recorder</a:t>
                </a:r>
              </a:p>
            </p:txBody>
          </p:sp>
          <p:sp>
            <p:nvSpPr>
              <p:cNvPr id="10" name="TextBox 9">
                <a:extLst>
                  <a:ext uri="{FF2B5EF4-FFF2-40B4-BE49-F238E27FC236}">
                    <a16:creationId xmlns:a16="http://schemas.microsoft.com/office/drawing/2014/main" id="{5F4B4FDC-456D-8BED-F8AB-D5733A23EF96}"/>
                  </a:ext>
                </a:extLst>
              </p:cNvPr>
              <p:cNvSpPr txBox="1"/>
              <p:nvPr/>
            </p:nvSpPr>
            <p:spPr>
              <a:xfrm>
                <a:off x="5092583" y="2991978"/>
                <a:ext cx="118872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Contact Microphone</a:t>
                </a:r>
              </a:p>
            </p:txBody>
          </p:sp>
        </p:grpSp>
      </p:grpSp>
      <p:sp>
        <p:nvSpPr>
          <p:cNvPr id="11" name="TextBox 10">
            <a:extLst>
              <a:ext uri="{FF2B5EF4-FFF2-40B4-BE49-F238E27FC236}">
                <a16:creationId xmlns:a16="http://schemas.microsoft.com/office/drawing/2014/main" id="{AD708083-5B04-38B1-BF71-79B8769FC572}"/>
              </a:ext>
            </a:extLst>
          </p:cNvPr>
          <p:cNvSpPr txBox="1"/>
          <p:nvPr/>
        </p:nvSpPr>
        <p:spPr>
          <a:xfrm>
            <a:off x="427739" y="5015679"/>
            <a:ext cx="6002522" cy="116955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dirty="0">
                <a:latin typeface="Arial" panose="020B0604020202020204" pitchFamily="34" charset="0"/>
                <a:cs typeface="Arial" panose="020B0604020202020204" pitchFamily="34" charset="0"/>
              </a:rPr>
              <a:t>. Map of Lincoln, Nebraska, USA and the surrounding area (A) marked with sites where substrate-borne (vibratory) noise was recorded using recording units (B) at the location of </a:t>
            </a:r>
            <a:r>
              <a:rPr lang="en-US" sz="1000" i="1" dirty="0" err="1">
                <a:latin typeface="Arial" panose="020B0604020202020204" pitchFamily="34" charset="0"/>
                <a:cs typeface="Arial" panose="020B0604020202020204" pitchFamily="34" charset="0"/>
              </a:rPr>
              <a:t>Agelenopsis</a:t>
            </a:r>
            <a:r>
              <a:rPr lang="en-US" sz="1000" i="1"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(C) webs. </a:t>
            </a:r>
            <a:r>
              <a:rPr lang="en-US" sz="1000" dirty="0" err="1">
                <a:latin typeface="Arial" panose="020B0604020202020204" pitchFamily="34" charset="0"/>
                <a:cs typeface="Arial" panose="020B0604020202020204" pitchFamily="34" charset="0"/>
              </a:rPr>
              <a:t>Greem</a:t>
            </a:r>
            <a:r>
              <a:rPr lang="en-US" sz="1000" dirty="0">
                <a:latin typeface="Arial" panose="020B0604020202020204" pitchFamily="34" charset="0"/>
                <a:cs typeface="Arial" panose="020B0604020202020204" pitchFamily="34" charset="0"/>
              </a:rPr>
              <a:t> points represent rural sites and orange points represent urban sites (based on land cover, see Figure S1A). Most recordings occurred in 2020, while recordings at sites 8A and 8B occurred in 2022. Shaded site labels indicate sites where </a:t>
            </a:r>
            <a:r>
              <a:rPr lang="en-US" sz="1000" i="1" dirty="0">
                <a:latin typeface="Arial" panose="020B0604020202020204" pitchFamily="34" charset="0"/>
                <a:cs typeface="Arial" panose="020B0604020202020204" pitchFamily="34" charset="0"/>
              </a:rPr>
              <a:t>A.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were collected for the choice test. The purple area shows Wilderness Park, where some </a:t>
            </a:r>
            <a:r>
              <a:rPr lang="en-US" sz="1000" i="1" dirty="0">
                <a:latin typeface="Arial" panose="020B0604020202020204" pitchFamily="34" charset="0"/>
                <a:cs typeface="Arial" panose="020B0604020202020204" pitchFamily="34" charset="0"/>
              </a:rPr>
              <a:t>A.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were collected for activity monitoring. </a:t>
            </a:r>
          </a:p>
        </p:txBody>
      </p:sp>
    </p:spTree>
    <p:extLst>
      <p:ext uri="{BB962C8B-B14F-4D97-AF65-F5344CB8AC3E}">
        <p14:creationId xmlns:p14="http://schemas.microsoft.com/office/powerpoint/2010/main" val="1147424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9D11D-5944-E497-190D-3E9836A61426}"/>
              </a:ext>
            </a:extLst>
          </p:cNvPr>
          <p:cNvPicPr>
            <a:picLocks noChangeAspect="1"/>
          </p:cNvPicPr>
          <p:nvPr/>
        </p:nvPicPr>
        <p:blipFill rotWithShape="1">
          <a:blip r:embed="rId2"/>
          <a:srcRect b="61469"/>
          <a:stretch/>
        </p:blipFill>
        <p:spPr>
          <a:xfrm>
            <a:off x="594360" y="730250"/>
            <a:ext cx="5669280" cy="273050"/>
          </a:xfrm>
          <a:prstGeom prst="rect">
            <a:avLst/>
          </a:prstGeom>
        </p:spPr>
      </p:pic>
      <p:sp>
        <p:nvSpPr>
          <p:cNvPr id="6" name="TextBox 5">
            <a:extLst>
              <a:ext uri="{FF2B5EF4-FFF2-40B4-BE49-F238E27FC236}">
                <a16:creationId xmlns:a16="http://schemas.microsoft.com/office/drawing/2014/main" id="{2668B312-EF57-1018-D75C-14BA31568D49}"/>
              </a:ext>
            </a:extLst>
          </p:cNvPr>
          <p:cNvSpPr txBox="1"/>
          <p:nvPr/>
        </p:nvSpPr>
        <p:spPr>
          <a:xfrm>
            <a:off x="457200" y="7022075"/>
            <a:ext cx="6002522"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S2</a:t>
            </a:r>
            <a:r>
              <a:rPr lang="en-US" sz="1000" dirty="0">
                <a:latin typeface="Arial" panose="020B0604020202020204" pitchFamily="34" charset="0"/>
                <a:cs typeface="Arial" panose="020B0604020202020204" pitchFamily="34" charset="0"/>
              </a:rPr>
              <a:t>. Heat map depicting the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(dB, 20-1000 Hz) for all recordings. At the top, sites are in order from quietest to loudest with representative colors (matches Figure 2A). Visits are represented horizontally and the hour of the day vertically. Both contact microphones on manmade substrates are shown in the top two rows while those on plants are represented in the bottom two rows with separate rows for each microphone.  </a:t>
            </a:r>
          </a:p>
        </p:txBody>
      </p:sp>
      <p:pic>
        <p:nvPicPr>
          <p:cNvPr id="3" name="Picture 2">
            <a:extLst>
              <a:ext uri="{FF2B5EF4-FFF2-40B4-BE49-F238E27FC236}">
                <a16:creationId xmlns:a16="http://schemas.microsoft.com/office/drawing/2014/main" id="{A223F63C-92F6-8F31-5490-981E65DBCF11}"/>
              </a:ext>
            </a:extLst>
          </p:cNvPr>
          <p:cNvPicPr>
            <a:picLocks noChangeAspect="1"/>
          </p:cNvPicPr>
          <p:nvPr/>
        </p:nvPicPr>
        <p:blipFill>
          <a:blip r:embed="rId3"/>
          <a:stretch>
            <a:fillRect/>
          </a:stretch>
        </p:blipFill>
        <p:spPr>
          <a:xfrm>
            <a:off x="486661" y="1040887"/>
            <a:ext cx="5943600" cy="5943600"/>
          </a:xfrm>
          <a:prstGeom prst="rect">
            <a:avLst/>
          </a:prstGeom>
        </p:spPr>
      </p:pic>
    </p:spTree>
    <p:extLst>
      <p:ext uri="{BB962C8B-B14F-4D97-AF65-F5344CB8AC3E}">
        <p14:creationId xmlns:p14="http://schemas.microsoft.com/office/powerpoint/2010/main" val="3986555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8BD2FD-723C-B86F-36DB-8985B154D200}"/>
              </a:ext>
            </a:extLst>
          </p:cNvPr>
          <p:cNvSpPr txBox="1"/>
          <p:nvPr/>
        </p:nvSpPr>
        <p:spPr>
          <a:xfrm>
            <a:off x="427739" y="5051160"/>
            <a:ext cx="6002522"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S3</a:t>
            </a:r>
            <a:r>
              <a:rPr lang="en-US" sz="1000" dirty="0">
                <a:latin typeface="Arial" panose="020B0604020202020204" pitchFamily="34" charset="0"/>
                <a:cs typeface="Arial" panose="020B0604020202020204" pitchFamily="34" charset="0"/>
              </a:rPr>
              <a:t>. Raw data and mean (± SE) predictions from linear mixed effect models with PC2 (see PCA Figure S1B), substrate (grey = manmade, green = plant), and category with site as a random factor after backward selection. Table of results from the Type II Wald Chi-Squared test of the LME model with variables remaining after backward selection. </a:t>
            </a:r>
          </a:p>
        </p:txBody>
      </p:sp>
      <p:pic>
        <p:nvPicPr>
          <p:cNvPr id="3" name="Picture 2">
            <a:extLst>
              <a:ext uri="{FF2B5EF4-FFF2-40B4-BE49-F238E27FC236}">
                <a16:creationId xmlns:a16="http://schemas.microsoft.com/office/drawing/2014/main" id="{DD025BA2-C5F5-C101-1338-176510E6D07F}"/>
              </a:ext>
            </a:extLst>
          </p:cNvPr>
          <p:cNvPicPr>
            <a:picLocks noChangeAspect="1"/>
          </p:cNvPicPr>
          <p:nvPr/>
        </p:nvPicPr>
        <p:blipFill>
          <a:blip r:embed="rId2"/>
          <a:stretch>
            <a:fillRect/>
          </a:stretch>
        </p:blipFill>
        <p:spPr>
          <a:xfrm>
            <a:off x="340242" y="261000"/>
            <a:ext cx="5943600" cy="3657600"/>
          </a:xfrm>
          <a:prstGeom prst="rect">
            <a:avLst/>
          </a:prstGeom>
        </p:spPr>
      </p:pic>
      <p:pic>
        <p:nvPicPr>
          <p:cNvPr id="7" name="Picture 6">
            <a:extLst>
              <a:ext uri="{FF2B5EF4-FFF2-40B4-BE49-F238E27FC236}">
                <a16:creationId xmlns:a16="http://schemas.microsoft.com/office/drawing/2014/main" id="{89BDF9F5-21F4-000D-C8A5-D786D42EA327}"/>
              </a:ext>
            </a:extLst>
          </p:cNvPr>
          <p:cNvPicPr>
            <a:picLocks noChangeAspect="1"/>
          </p:cNvPicPr>
          <p:nvPr/>
        </p:nvPicPr>
        <p:blipFill>
          <a:blip r:embed="rId3"/>
          <a:stretch>
            <a:fillRect/>
          </a:stretch>
        </p:blipFill>
        <p:spPr>
          <a:xfrm>
            <a:off x="427739" y="3918600"/>
            <a:ext cx="5943600" cy="1132560"/>
          </a:xfrm>
          <a:prstGeom prst="rect">
            <a:avLst/>
          </a:prstGeom>
        </p:spPr>
      </p:pic>
    </p:spTree>
    <p:extLst>
      <p:ext uri="{BB962C8B-B14F-4D97-AF65-F5344CB8AC3E}">
        <p14:creationId xmlns:p14="http://schemas.microsoft.com/office/powerpoint/2010/main" val="302991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4CDE4C-ED1F-86D1-E4D9-07D5265731EE}"/>
              </a:ext>
            </a:extLst>
          </p:cNvPr>
          <p:cNvSpPr txBox="1"/>
          <p:nvPr/>
        </p:nvSpPr>
        <p:spPr>
          <a:xfrm>
            <a:off x="427739" y="8319247"/>
            <a:ext cx="6002522"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S4</a:t>
            </a:r>
            <a:r>
              <a:rPr lang="en-US" sz="1000" dirty="0">
                <a:latin typeface="Arial" panose="020B0604020202020204" pitchFamily="34" charset="0"/>
                <a:cs typeface="Arial" panose="020B0604020202020204" pitchFamily="34" charset="0"/>
              </a:rPr>
              <a:t>. Raw data and calculated mean (± SE)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24 hours by category for each separate visit. Vertical dashed lines represent peaks of associated categories from data overall.</a:t>
            </a:r>
          </a:p>
        </p:txBody>
      </p:sp>
      <p:pic>
        <p:nvPicPr>
          <p:cNvPr id="4" name="Picture 3">
            <a:extLst>
              <a:ext uri="{FF2B5EF4-FFF2-40B4-BE49-F238E27FC236}">
                <a16:creationId xmlns:a16="http://schemas.microsoft.com/office/drawing/2014/main" id="{D549292D-6FF7-A209-5862-3E488ADD612B}"/>
              </a:ext>
            </a:extLst>
          </p:cNvPr>
          <p:cNvPicPr>
            <a:picLocks noChangeAspect="1"/>
          </p:cNvPicPr>
          <p:nvPr/>
        </p:nvPicPr>
        <p:blipFill>
          <a:blip r:embed="rId2"/>
          <a:stretch>
            <a:fillRect/>
          </a:stretch>
        </p:blipFill>
        <p:spPr>
          <a:xfrm>
            <a:off x="237140" y="0"/>
            <a:ext cx="2971800" cy="8238050"/>
          </a:xfrm>
          <a:prstGeom prst="rect">
            <a:avLst/>
          </a:prstGeom>
        </p:spPr>
      </p:pic>
    </p:spTree>
    <p:extLst>
      <p:ext uri="{BB962C8B-B14F-4D97-AF65-F5344CB8AC3E}">
        <p14:creationId xmlns:p14="http://schemas.microsoft.com/office/powerpoint/2010/main" val="177828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3" name="Group 172">
            <a:extLst>
              <a:ext uri="{FF2B5EF4-FFF2-40B4-BE49-F238E27FC236}">
                <a16:creationId xmlns:a16="http://schemas.microsoft.com/office/drawing/2014/main" id="{28948D68-5F0D-8A1E-F210-494B795AD846}"/>
              </a:ext>
            </a:extLst>
          </p:cNvPr>
          <p:cNvGrpSpPr>
            <a:grpSpLocks noChangeAspect="1"/>
          </p:cNvGrpSpPr>
          <p:nvPr/>
        </p:nvGrpSpPr>
        <p:grpSpPr>
          <a:xfrm>
            <a:off x="0" y="1"/>
            <a:ext cx="5120640" cy="5413492"/>
            <a:chOff x="448962" y="1371186"/>
            <a:chExt cx="5530131" cy="5846402"/>
          </a:xfrm>
        </p:grpSpPr>
        <p:pic>
          <p:nvPicPr>
            <p:cNvPr id="102" name="Graphic 101" descr="Spider with solid fill">
              <a:extLst>
                <a:ext uri="{FF2B5EF4-FFF2-40B4-BE49-F238E27FC236}">
                  <a16:creationId xmlns:a16="http://schemas.microsoft.com/office/drawing/2014/main" id="{E286F9AF-A7A3-64A3-D738-A5F4E5298D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9245" y="2363852"/>
              <a:ext cx="274320" cy="274320"/>
            </a:xfrm>
            <a:prstGeom prst="rect">
              <a:avLst/>
            </a:prstGeom>
          </p:spPr>
        </p:pic>
        <p:pic>
          <p:nvPicPr>
            <p:cNvPr id="103" name="Graphic 102" descr="Spider web with solid fill">
              <a:extLst>
                <a:ext uri="{FF2B5EF4-FFF2-40B4-BE49-F238E27FC236}">
                  <a16:creationId xmlns:a16="http://schemas.microsoft.com/office/drawing/2014/main" id="{0E52E3C7-F1B6-EAFF-FD23-01C2ADBB5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490" y="2363852"/>
              <a:ext cx="274320" cy="274320"/>
            </a:xfrm>
            <a:prstGeom prst="rect">
              <a:avLst/>
            </a:prstGeom>
          </p:spPr>
        </p:pic>
        <p:pic>
          <p:nvPicPr>
            <p:cNvPr id="126" name="Graphic 125" descr="Spider with solid fill">
              <a:extLst>
                <a:ext uri="{FF2B5EF4-FFF2-40B4-BE49-F238E27FC236}">
                  <a16:creationId xmlns:a16="http://schemas.microsoft.com/office/drawing/2014/main" id="{61A96211-DE60-20E6-F4E0-F81E3E4A3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9245" y="2661032"/>
              <a:ext cx="274320" cy="274320"/>
            </a:xfrm>
            <a:prstGeom prst="rect">
              <a:avLst/>
            </a:prstGeom>
          </p:spPr>
        </p:pic>
        <p:pic>
          <p:nvPicPr>
            <p:cNvPr id="127" name="Graphic 126" descr="Spider web with solid fill">
              <a:extLst>
                <a:ext uri="{FF2B5EF4-FFF2-40B4-BE49-F238E27FC236}">
                  <a16:creationId xmlns:a16="http://schemas.microsoft.com/office/drawing/2014/main" id="{1A85AA9F-E426-9116-89AF-BFC263C0CC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490" y="2661032"/>
              <a:ext cx="274320" cy="274320"/>
            </a:xfrm>
            <a:prstGeom prst="rect">
              <a:avLst/>
            </a:prstGeom>
          </p:spPr>
        </p:pic>
        <p:pic>
          <p:nvPicPr>
            <p:cNvPr id="128" name="Graphic 127" descr="Spider with solid fill">
              <a:extLst>
                <a:ext uri="{FF2B5EF4-FFF2-40B4-BE49-F238E27FC236}">
                  <a16:creationId xmlns:a16="http://schemas.microsoft.com/office/drawing/2014/main" id="{2073671E-317C-11DE-4D51-4F47D06AE4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9245" y="2958212"/>
              <a:ext cx="274320" cy="274320"/>
            </a:xfrm>
            <a:prstGeom prst="rect">
              <a:avLst/>
            </a:prstGeom>
          </p:spPr>
        </p:pic>
        <p:pic>
          <p:nvPicPr>
            <p:cNvPr id="129" name="Graphic 128" descr="Spider web with solid fill">
              <a:extLst>
                <a:ext uri="{FF2B5EF4-FFF2-40B4-BE49-F238E27FC236}">
                  <a16:creationId xmlns:a16="http://schemas.microsoft.com/office/drawing/2014/main" id="{BF959661-FE27-DD59-E36D-D8BB144536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2958212"/>
              <a:ext cx="274320" cy="274320"/>
            </a:xfrm>
            <a:prstGeom prst="rect">
              <a:avLst/>
            </a:prstGeom>
          </p:spPr>
        </p:pic>
        <p:pic>
          <p:nvPicPr>
            <p:cNvPr id="149" name="Graphic 148" descr="Spider with solid fill">
              <a:extLst>
                <a:ext uri="{FF2B5EF4-FFF2-40B4-BE49-F238E27FC236}">
                  <a16:creationId xmlns:a16="http://schemas.microsoft.com/office/drawing/2014/main" id="{7DE2C166-94E2-235B-A74B-90F0913464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9245" y="3328885"/>
              <a:ext cx="274320" cy="274320"/>
            </a:xfrm>
            <a:prstGeom prst="rect">
              <a:avLst/>
            </a:prstGeom>
          </p:spPr>
        </p:pic>
        <p:pic>
          <p:nvPicPr>
            <p:cNvPr id="150" name="Graphic 149" descr="Spider web with solid fill">
              <a:extLst>
                <a:ext uri="{FF2B5EF4-FFF2-40B4-BE49-F238E27FC236}">
                  <a16:creationId xmlns:a16="http://schemas.microsoft.com/office/drawing/2014/main" id="{92671B65-D4DD-07B7-9DC7-2998D3A652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3328885"/>
              <a:ext cx="274320" cy="274320"/>
            </a:xfrm>
            <a:prstGeom prst="rect">
              <a:avLst/>
            </a:prstGeom>
          </p:spPr>
        </p:pic>
        <p:pic>
          <p:nvPicPr>
            <p:cNvPr id="151" name="Graphic 150" descr="Spider with solid fill">
              <a:extLst>
                <a:ext uri="{FF2B5EF4-FFF2-40B4-BE49-F238E27FC236}">
                  <a16:creationId xmlns:a16="http://schemas.microsoft.com/office/drawing/2014/main" id="{3E7518BB-BFC5-0441-6A14-AC07DE2E84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9245" y="3626065"/>
              <a:ext cx="274320" cy="274320"/>
            </a:xfrm>
            <a:prstGeom prst="rect">
              <a:avLst/>
            </a:prstGeom>
          </p:spPr>
        </p:pic>
        <p:pic>
          <p:nvPicPr>
            <p:cNvPr id="152" name="Graphic 151" descr="Spider web with solid fill">
              <a:extLst>
                <a:ext uri="{FF2B5EF4-FFF2-40B4-BE49-F238E27FC236}">
                  <a16:creationId xmlns:a16="http://schemas.microsoft.com/office/drawing/2014/main" id="{E0EBB78C-A89D-1102-7CF9-E986AEF884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3626065"/>
              <a:ext cx="274320" cy="274320"/>
            </a:xfrm>
            <a:prstGeom prst="rect">
              <a:avLst/>
            </a:prstGeom>
          </p:spPr>
        </p:pic>
        <p:pic>
          <p:nvPicPr>
            <p:cNvPr id="153" name="Graphic 152" descr="Spider with solid fill">
              <a:extLst>
                <a:ext uri="{FF2B5EF4-FFF2-40B4-BE49-F238E27FC236}">
                  <a16:creationId xmlns:a16="http://schemas.microsoft.com/office/drawing/2014/main" id="{40F371E6-B1DD-653C-14A7-B070D80CAF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9245" y="3923245"/>
              <a:ext cx="274320" cy="274320"/>
            </a:xfrm>
            <a:prstGeom prst="rect">
              <a:avLst/>
            </a:prstGeom>
          </p:spPr>
        </p:pic>
        <p:pic>
          <p:nvPicPr>
            <p:cNvPr id="154" name="Graphic 153" descr="Spider web with solid fill">
              <a:extLst>
                <a:ext uri="{FF2B5EF4-FFF2-40B4-BE49-F238E27FC236}">
                  <a16:creationId xmlns:a16="http://schemas.microsoft.com/office/drawing/2014/main" id="{9D6201F5-5C16-A23B-2BA8-54AF1C5993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3923245"/>
              <a:ext cx="274320" cy="274320"/>
            </a:xfrm>
            <a:prstGeom prst="rect">
              <a:avLst/>
            </a:prstGeom>
          </p:spPr>
        </p:pic>
        <p:pic>
          <p:nvPicPr>
            <p:cNvPr id="155" name="Graphic 154" descr="Spider with solid fill">
              <a:extLst>
                <a:ext uri="{FF2B5EF4-FFF2-40B4-BE49-F238E27FC236}">
                  <a16:creationId xmlns:a16="http://schemas.microsoft.com/office/drawing/2014/main" id="{957531B8-1090-3CF9-7825-8D749C5185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9245" y="4374936"/>
              <a:ext cx="274320" cy="274320"/>
            </a:xfrm>
            <a:prstGeom prst="rect">
              <a:avLst/>
            </a:prstGeom>
          </p:spPr>
        </p:pic>
        <p:pic>
          <p:nvPicPr>
            <p:cNvPr id="156" name="Graphic 155" descr="Spider web with solid fill">
              <a:extLst>
                <a:ext uri="{FF2B5EF4-FFF2-40B4-BE49-F238E27FC236}">
                  <a16:creationId xmlns:a16="http://schemas.microsoft.com/office/drawing/2014/main" id="{09C1F569-8902-51D2-3D65-B5C79B3A42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4374936"/>
              <a:ext cx="274320" cy="274320"/>
            </a:xfrm>
            <a:prstGeom prst="rect">
              <a:avLst/>
            </a:prstGeom>
          </p:spPr>
        </p:pic>
        <p:pic>
          <p:nvPicPr>
            <p:cNvPr id="157" name="Graphic 156" descr="Spider with solid fill">
              <a:extLst>
                <a:ext uri="{FF2B5EF4-FFF2-40B4-BE49-F238E27FC236}">
                  <a16:creationId xmlns:a16="http://schemas.microsoft.com/office/drawing/2014/main" id="{A43F5144-0350-F298-FAF4-E1B85BA7B0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9245" y="4672116"/>
              <a:ext cx="274320" cy="274320"/>
            </a:xfrm>
            <a:prstGeom prst="rect">
              <a:avLst/>
            </a:prstGeom>
          </p:spPr>
        </p:pic>
        <p:pic>
          <p:nvPicPr>
            <p:cNvPr id="158" name="Graphic 157" descr="Spider web with solid fill">
              <a:extLst>
                <a:ext uri="{FF2B5EF4-FFF2-40B4-BE49-F238E27FC236}">
                  <a16:creationId xmlns:a16="http://schemas.microsoft.com/office/drawing/2014/main" id="{9251809E-9EAF-2C80-D349-104A7A3D1A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4672116"/>
              <a:ext cx="274320" cy="274320"/>
            </a:xfrm>
            <a:prstGeom prst="rect">
              <a:avLst/>
            </a:prstGeom>
          </p:spPr>
        </p:pic>
        <p:pic>
          <p:nvPicPr>
            <p:cNvPr id="159" name="Graphic 158" descr="Spider with solid fill">
              <a:extLst>
                <a:ext uri="{FF2B5EF4-FFF2-40B4-BE49-F238E27FC236}">
                  <a16:creationId xmlns:a16="http://schemas.microsoft.com/office/drawing/2014/main" id="{0CDACCA3-895C-EF8B-07F5-A94615EAA2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9245" y="4969296"/>
              <a:ext cx="274320" cy="274320"/>
            </a:xfrm>
            <a:prstGeom prst="rect">
              <a:avLst/>
            </a:prstGeom>
          </p:spPr>
        </p:pic>
        <p:pic>
          <p:nvPicPr>
            <p:cNvPr id="160" name="Graphic 159" descr="Spider web with solid fill">
              <a:extLst>
                <a:ext uri="{FF2B5EF4-FFF2-40B4-BE49-F238E27FC236}">
                  <a16:creationId xmlns:a16="http://schemas.microsoft.com/office/drawing/2014/main" id="{D1CED3EF-7D92-C421-67E4-1329E25D2E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4969296"/>
              <a:ext cx="274320" cy="274320"/>
            </a:xfrm>
            <a:prstGeom prst="rect">
              <a:avLst/>
            </a:prstGeom>
          </p:spPr>
        </p:pic>
        <p:pic>
          <p:nvPicPr>
            <p:cNvPr id="161" name="Graphic 160" descr="Spider with solid fill">
              <a:extLst>
                <a:ext uri="{FF2B5EF4-FFF2-40B4-BE49-F238E27FC236}">
                  <a16:creationId xmlns:a16="http://schemas.microsoft.com/office/drawing/2014/main" id="{1F6C36ED-0741-B50B-0044-0468B0C145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9245" y="5439421"/>
              <a:ext cx="274320" cy="274320"/>
            </a:xfrm>
            <a:prstGeom prst="rect">
              <a:avLst/>
            </a:prstGeom>
          </p:spPr>
        </p:pic>
        <p:pic>
          <p:nvPicPr>
            <p:cNvPr id="162" name="Graphic 161" descr="Spider web with solid fill">
              <a:extLst>
                <a:ext uri="{FF2B5EF4-FFF2-40B4-BE49-F238E27FC236}">
                  <a16:creationId xmlns:a16="http://schemas.microsoft.com/office/drawing/2014/main" id="{FDE639EA-E2F1-C2D9-FEAA-8FA97EF76D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5439421"/>
              <a:ext cx="274320" cy="274320"/>
            </a:xfrm>
            <a:prstGeom prst="rect">
              <a:avLst/>
            </a:prstGeom>
          </p:spPr>
        </p:pic>
        <p:pic>
          <p:nvPicPr>
            <p:cNvPr id="163" name="Graphic 162" descr="Spider with solid fill">
              <a:extLst>
                <a:ext uri="{FF2B5EF4-FFF2-40B4-BE49-F238E27FC236}">
                  <a16:creationId xmlns:a16="http://schemas.microsoft.com/office/drawing/2014/main" id="{BB69B9ED-F0AB-B1D9-BC37-3C13C04538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9245" y="5736601"/>
              <a:ext cx="274320" cy="274320"/>
            </a:xfrm>
            <a:prstGeom prst="rect">
              <a:avLst/>
            </a:prstGeom>
          </p:spPr>
        </p:pic>
        <p:pic>
          <p:nvPicPr>
            <p:cNvPr id="164" name="Graphic 163" descr="Spider web with solid fill">
              <a:extLst>
                <a:ext uri="{FF2B5EF4-FFF2-40B4-BE49-F238E27FC236}">
                  <a16:creationId xmlns:a16="http://schemas.microsoft.com/office/drawing/2014/main" id="{5D5D04F9-FB21-0E73-F215-B0718F8CBB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5736601"/>
              <a:ext cx="274320" cy="274320"/>
            </a:xfrm>
            <a:prstGeom prst="rect">
              <a:avLst/>
            </a:prstGeom>
          </p:spPr>
        </p:pic>
        <p:pic>
          <p:nvPicPr>
            <p:cNvPr id="165" name="Graphic 164" descr="Spider with solid fill">
              <a:extLst>
                <a:ext uri="{FF2B5EF4-FFF2-40B4-BE49-F238E27FC236}">
                  <a16:creationId xmlns:a16="http://schemas.microsoft.com/office/drawing/2014/main" id="{19CAAA47-5FDE-F77F-CF4B-C0E42BB763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9245" y="6033781"/>
              <a:ext cx="274320" cy="274320"/>
            </a:xfrm>
            <a:prstGeom prst="rect">
              <a:avLst/>
            </a:prstGeom>
          </p:spPr>
        </p:pic>
        <p:pic>
          <p:nvPicPr>
            <p:cNvPr id="166" name="Graphic 165" descr="Spider web with solid fill">
              <a:extLst>
                <a:ext uri="{FF2B5EF4-FFF2-40B4-BE49-F238E27FC236}">
                  <a16:creationId xmlns:a16="http://schemas.microsoft.com/office/drawing/2014/main" id="{63057596-B331-5BA3-0470-5A2E3B73BE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6490" y="6033781"/>
              <a:ext cx="274320" cy="274320"/>
            </a:xfrm>
            <a:prstGeom prst="rect">
              <a:avLst/>
            </a:prstGeom>
          </p:spPr>
        </p:pic>
        <p:pic>
          <p:nvPicPr>
            <p:cNvPr id="167" name="Graphic 166" descr="Spider with solid fill">
              <a:extLst>
                <a:ext uri="{FF2B5EF4-FFF2-40B4-BE49-F238E27FC236}">
                  <a16:creationId xmlns:a16="http://schemas.microsoft.com/office/drawing/2014/main" id="{370A170C-19F0-60A4-5402-6F9560DAE6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9245" y="6327034"/>
              <a:ext cx="274320" cy="274320"/>
            </a:xfrm>
            <a:prstGeom prst="rect">
              <a:avLst/>
            </a:prstGeom>
          </p:spPr>
        </p:pic>
        <p:pic>
          <p:nvPicPr>
            <p:cNvPr id="168" name="Graphic 167" descr="Spider web with solid fill">
              <a:extLst>
                <a:ext uri="{FF2B5EF4-FFF2-40B4-BE49-F238E27FC236}">
                  <a16:creationId xmlns:a16="http://schemas.microsoft.com/office/drawing/2014/main" id="{3214B679-6013-5842-CD1B-83CC3E9FFB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490" y="6327034"/>
              <a:ext cx="274320" cy="274320"/>
            </a:xfrm>
            <a:prstGeom prst="rect">
              <a:avLst/>
            </a:prstGeom>
          </p:spPr>
        </p:pic>
        <p:sp>
          <p:nvSpPr>
            <p:cNvPr id="169" name="TextBox 168">
              <a:extLst>
                <a:ext uri="{FF2B5EF4-FFF2-40B4-BE49-F238E27FC236}">
                  <a16:creationId xmlns:a16="http://schemas.microsoft.com/office/drawing/2014/main" id="{C577BA52-3642-526E-2744-CC2D689BCD49}"/>
                </a:ext>
              </a:extLst>
            </p:cNvPr>
            <p:cNvSpPr txBox="1"/>
            <p:nvPr/>
          </p:nvSpPr>
          <p:spPr>
            <a:xfrm rot="16200000">
              <a:off x="4764161" y="1627987"/>
              <a:ext cx="944489" cy="430887"/>
            </a:xfrm>
            <a:prstGeom prst="rect">
              <a:avLst/>
            </a:prstGeom>
            <a:noFill/>
          </p:spPr>
          <p:txBody>
            <a:bodyPr wrap="none" rtlCol="0">
              <a:spAutoFit/>
            </a:bodyPr>
            <a:lstStyle/>
            <a:p>
              <a:pPr algn="ctr"/>
              <a:r>
                <a:rPr lang="en-US" sz="1100" dirty="0">
                  <a:latin typeface="Arial" panose="020B0604020202020204" pitchFamily="34" charset="0"/>
                  <a:cs typeface="Arial" panose="020B0604020202020204" pitchFamily="34" charset="0"/>
                </a:rPr>
                <a:t>First </a:t>
              </a:r>
            </a:p>
            <a:p>
              <a:pPr algn="ctr"/>
              <a:r>
                <a:rPr lang="en-US" sz="1100" dirty="0">
                  <a:latin typeface="Arial" panose="020B0604020202020204" pitchFamily="34" charset="0"/>
                  <a:cs typeface="Arial" panose="020B0604020202020204" pitchFamily="34" charset="0"/>
                </a:rPr>
                <a:t>Observation</a:t>
              </a:r>
            </a:p>
          </p:txBody>
        </p:sp>
        <p:sp>
          <p:nvSpPr>
            <p:cNvPr id="170" name="TextBox 169">
              <a:extLst>
                <a:ext uri="{FF2B5EF4-FFF2-40B4-BE49-F238E27FC236}">
                  <a16:creationId xmlns:a16="http://schemas.microsoft.com/office/drawing/2014/main" id="{5E7D9D3E-270B-7268-2FD7-EDD1F515F4CA}"/>
                </a:ext>
              </a:extLst>
            </p:cNvPr>
            <p:cNvSpPr txBox="1"/>
            <p:nvPr/>
          </p:nvSpPr>
          <p:spPr>
            <a:xfrm rot="16200000">
              <a:off x="5369151" y="1627986"/>
              <a:ext cx="788998" cy="430887"/>
            </a:xfrm>
            <a:prstGeom prst="rect">
              <a:avLst/>
            </a:prstGeom>
            <a:noFill/>
          </p:spPr>
          <p:txBody>
            <a:bodyPr wrap="none" rtlCol="0">
              <a:spAutoFit/>
            </a:bodyPr>
            <a:lstStyle/>
            <a:p>
              <a:pPr algn="ctr"/>
              <a:r>
                <a:rPr lang="en-US" sz="1100" dirty="0">
                  <a:latin typeface="Arial" panose="020B0604020202020204" pitchFamily="34" charset="0"/>
                  <a:cs typeface="Arial" panose="020B0604020202020204" pitchFamily="34" charset="0"/>
                </a:rPr>
                <a:t>Final </a:t>
              </a:r>
            </a:p>
            <a:p>
              <a:pPr algn="ctr"/>
              <a:r>
                <a:rPr lang="en-US" sz="1100" dirty="0">
                  <a:latin typeface="Arial" panose="020B0604020202020204" pitchFamily="34" charset="0"/>
                  <a:cs typeface="Arial" panose="020B0604020202020204" pitchFamily="34" charset="0"/>
                </a:rPr>
                <a:t>Silk Mass</a:t>
              </a:r>
            </a:p>
          </p:txBody>
        </p:sp>
        <p:pic>
          <p:nvPicPr>
            <p:cNvPr id="172" name="Picture 171">
              <a:extLst>
                <a:ext uri="{FF2B5EF4-FFF2-40B4-BE49-F238E27FC236}">
                  <a16:creationId xmlns:a16="http://schemas.microsoft.com/office/drawing/2014/main" id="{8B1D18E3-EEE7-EF2C-69DB-0A02137A8CC0}"/>
                </a:ext>
              </a:extLst>
            </p:cNvPr>
            <p:cNvPicPr>
              <a:picLocks noChangeAspect="1"/>
            </p:cNvPicPr>
            <p:nvPr/>
          </p:nvPicPr>
          <p:blipFill>
            <a:blip r:embed="rId13"/>
            <a:stretch>
              <a:fillRect/>
            </a:stretch>
          </p:blipFill>
          <p:spPr>
            <a:xfrm>
              <a:off x="448962" y="1731188"/>
              <a:ext cx="4572000" cy="5486400"/>
            </a:xfrm>
            <a:prstGeom prst="rect">
              <a:avLst/>
            </a:prstGeom>
          </p:spPr>
        </p:pic>
      </p:grpSp>
      <p:pic>
        <p:nvPicPr>
          <p:cNvPr id="174" name="Picture 173">
            <a:extLst>
              <a:ext uri="{FF2B5EF4-FFF2-40B4-BE49-F238E27FC236}">
                <a16:creationId xmlns:a16="http://schemas.microsoft.com/office/drawing/2014/main" id="{85FE9C12-25E0-6BD2-B037-CF241137926A}"/>
              </a:ext>
            </a:extLst>
          </p:cNvPr>
          <p:cNvPicPr>
            <a:picLocks noChangeAspect="1"/>
          </p:cNvPicPr>
          <p:nvPr/>
        </p:nvPicPr>
        <p:blipFill>
          <a:blip r:embed="rId14"/>
          <a:stretch>
            <a:fillRect/>
          </a:stretch>
        </p:blipFill>
        <p:spPr>
          <a:xfrm>
            <a:off x="118655" y="5413493"/>
            <a:ext cx="4114800" cy="2468880"/>
          </a:xfrm>
          <a:prstGeom prst="rect">
            <a:avLst/>
          </a:prstGeom>
        </p:spPr>
      </p:pic>
      <p:sp>
        <p:nvSpPr>
          <p:cNvPr id="2" name="TextBox 1">
            <a:extLst>
              <a:ext uri="{FF2B5EF4-FFF2-40B4-BE49-F238E27FC236}">
                <a16:creationId xmlns:a16="http://schemas.microsoft.com/office/drawing/2014/main" id="{1D3A411D-488D-42B8-6777-79CF5A423BB0}"/>
              </a:ext>
            </a:extLst>
          </p:cNvPr>
          <p:cNvSpPr txBox="1"/>
          <p:nvPr/>
        </p:nvSpPr>
        <p:spPr>
          <a:xfrm>
            <a:off x="211839" y="7849452"/>
            <a:ext cx="6002522" cy="116955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S5</a:t>
            </a:r>
            <a:r>
              <a:rPr lang="en-US" sz="1000" dirty="0">
                <a:latin typeface="Arial" panose="020B0604020202020204" pitchFamily="34" charset="0"/>
                <a:cs typeface="Arial" panose="020B0604020202020204" pitchFamily="34" charset="0"/>
              </a:rPr>
              <a:t>. Visualizations from the raspberry pi images taken every two minutes during the first night of web-building for a subset of tested spiders. The spider is not visible in every image (A), which could be the result of the photo angle or quality or that the spider was in the tunnel which was obstructed from view by the acoustic foam (Figure 4B). Of the images where the spider is visible, no spider was only ever spotted on one side (B), and the side with the highest observations did not always a line with the spider’s first daily position or the side with more dry silk mass. We averaged the number of photos for each spider in one hour time bins where the spider’s position was different from the previous photo (C). </a:t>
            </a:r>
          </a:p>
        </p:txBody>
      </p:sp>
      <p:sp>
        <p:nvSpPr>
          <p:cNvPr id="3" name="TextBox 2">
            <a:extLst>
              <a:ext uri="{FF2B5EF4-FFF2-40B4-BE49-F238E27FC236}">
                <a16:creationId xmlns:a16="http://schemas.microsoft.com/office/drawing/2014/main" id="{B1961A31-BD32-21DA-6E1B-771B9BB3EA06}"/>
              </a:ext>
            </a:extLst>
          </p:cNvPr>
          <p:cNvSpPr txBox="1"/>
          <p:nvPr/>
        </p:nvSpPr>
        <p:spPr>
          <a:xfrm>
            <a:off x="482129" y="309532"/>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4" name="TextBox 3">
            <a:extLst>
              <a:ext uri="{FF2B5EF4-FFF2-40B4-BE49-F238E27FC236}">
                <a16:creationId xmlns:a16="http://schemas.microsoft.com/office/drawing/2014/main" id="{53B52557-E50D-29C0-474B-A93F47957676}"/>
              </a:ext>
            </a:extLst>
          </p:cNvPr>
          <p:cNvSpPr txBox="1"/>
          <p:nvPr/>
        </p:nvSpPr>
        <p:spPr>
          <a:xfrm>
            <a:off x="2361799" y="314165"/>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5" name="TextBox 4">
            <a:extLst>
              <a:ext uri="{FF2B5EF4-FFF2-40B4-BE49-F238E27FC236}">
                <a16:creationId xmlns:a16="http://schemas.microsoft.com/office/drawing/2014/main" id="{A776C847-7F51-52E9-9A84-06F8478C657C}"/>
              </a:ext>
            </a:extLst>
          </p:cNvPr>
          <p:cNvSpPr txBox="1"/>
          <p:nvPr/>
        </p:nvSpPr>
        <p:spPr>
          <a:xfrm>
            <a:off x="477068" y="5471349"/>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24101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E258816-4327-C037-050A-95861C5E00D6}"/>
              </a:ext>
            </a:extLst>
          </p:cNvPr>
          <p:cNvSpPr txBox="1"/>
          <p:nvPr/>
        </p:nvSpPr>
        <p:spPr>
          <a:xfrm>
            <a:off x="427739" y="7103326"/>
            <a:ext cx="6002522" cy="116955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a:t>
            </a:r>
            <a:r>
              <a:rPr lang="en-US" sz="1000" dirty="0">
                <a:latin typeface="Arial" panose="020B0604020202020204" pitchFamily="34" charset="0"/>
                <a:cs typeface="Arial" panose="020B0604020202020204" pitchFamily="34" charset="0"/>
              </a:rPr>
              <a:t>. Results of spatial analysis of vibratory noise. Site mean of the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all 23 sites is given in the text label and represented by color (A). Raw data points and mean (± SE) predictions from linear mixed effect (LME) model of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by principal component 1 (see PCA in Figure S1B-C) and substrate (grey = manmade, green = plant) with site as a random effect for data overall (B), for rural sites (C, robust LME), and for urban sites (D). Green boxes represent rural sites and orange boxes represent urban (B-D). The red dots and text show the lowest and highest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reading (B).</a:t>
            </a:r>
          </a:p>
        </p:txBody>
      </p:sp>
      <p:grpSp>
        <p:nvGrpSpPr>
          <p:cNvPr id="9" name="Group 8">
            <a:extLst>
              <a:ext uri="{FF2B5EF4-FFF2-40B4-BE49-F238E27FC236}">
                <a16:creationId xmlns:a16="http://schemas.microsoft.com/office/drawing/2014/main" id="{E07477B2-A589-AC81-FC84-11F2C9851562}"/>
              </a:ext>
            </a:extLst>
          </p:cNvPr>
          <p:cNvGrpSpPr/>
          <p:nvPr/>
        </p:nvGrpSpPr>
        <p:grpSpPr>
          <a:xfrm>
            <a:off x="209666" y="240046"/>
            <a:ext cx="5980426" cy="4243981"/>
            <a:chOff x="209666" y="240046"/>
            <a:chExt cx="5980426" cy="4243981"/>
          </a:xfrm>
        </p:grpSpPr>
        <p:pic>
          <p:nvPicPr>
            <p:cNvPr id="8" name="Picture 7">
              <a:extLst>
                <a:ext uri="{FF2B5EF4-FFF2-40B4-BE49-F238E27FC236}">
                  <a16:creationId xmlns:a16="http://schemas.microsoft.com/office/drawing/2014/main" id="{B3811B4D-16C2-C206-B023-F031C7637380}"/>
                </a:ext>
              </a:extLst>
            </p:cNvPr>
            <p:cNvPicPr>
              <a:picLocks noChangeAspect="1"/>
            </p:cNvPicPr>
            <p:nvPr/>
          </p:nvPicPr>
          <p:blipFill>
            <a:blip r:embed="rId3"/>
            <a:stretch>
              <a:fillRect/>
            </a:stretch>
          </p:blipFill>
          <p:spPr>
            <a:xfrm>
              <a:off x="209666" y="369227"/>
              <a:ext cx="3657600" cy="4114800"/>
            </a:xfrm>
            <a:prstGeom prst="rect">
              <a:avLst/>
            </a:prstGeom>
          </p:spPr>
        </p:pic>
        <p:grpSp>
          <p:nvGrpSpPr>
            <p:cNvPr id="7" name="Group 6">
              <a:extLst>
                <a:ext uri="{FF2B5EF4-FFF2-40B4-BE49-F238E27FC236}">
                  <a16:creationId xmlns:a16="http://schemas.microsoft.com/office/drawing/2014/main" id="{84E1025E-C9CC-3570-48E8-FEE545A7C99D}"/>
                </a:ext>
              </a:extLst>
            </p:cNvPr>
            <p:cNvGrpSpPr/>
            <p:nvPr/>
          </p:nvGrpSpPr>
          <p:grpSpPr>
            <a:xfrm>
              <a:off x="540072" y="240046"/>
              <a:ext cx="5650020" cy="4169674"/>
              <a:chOff x="540072" y="240046"/>
              <a:chExt cx="5650020" cy="4169674"/>
            </a:xfrm>
          </p:grpSpPr>
          <p:pic>
            <p:nvPicPr>
              <p:cNvPr id="2" name="Picture 1">
                <a:extLst>
                  <a:ext uri="{FF2B5EF4-FFF2-40B4-BE49-F238E27FC236}">
                    <a16:creationId xmlns:a16="http://schemas.microsoft.com/office/drawing/2014/main" id="{339715CA-D0F0-20E6-7CE2-A6524C15DC12}"/>
                  </a:ext>
                </a:extLst>
              </p:cNvPr>
              <p:cNvPicPr>
                <a:picLocks noChangeAspect="1"/>
              </p:cNvPicPr>
              <p:nvPr/>
            </p:nvPicPr>
            <p:blipFill>
              <a:blip r:embed="rId4"/>
              <a:stretch>
                <a:fillRect/>
              </a:stretch>
            </p:blipFill>
            <p:spPr>
              <a:xfrm>
                <a:off x="3904092" y="240046"/>
                <a:ext cx="2286000" cy="4114800"/>
              </a:xfrm>
              <a:prstGeom prst="rect">
                <a:avLst/>
              </a:prstGeom>
            </p:spPr>
          </p:pic>
          <p:grpSp>
            <p:nvGrpSpPr>
              <p:cNvPr id="28" name="Group 27">
                <a:extLst>
                  <a:ext uri="{FF2B5EF4-FFF2-40B4-BE49-F238E27FC236}">
                    <a16:creationId xmlns:a16="http://schemas.microsoft.com/office/drawing/2014/main" id="{5BE7E2E9-DB80-B5EA-49A6-8F1BBF90BD2D}"/>
                  </a:ext>
                </a:extLst>
              </p:cNvPr>
              <p:cNvGrpSpPr/>
              <p:nvPr/>
            </p:nvGrpSpPr>
            <p:grpSpPr>
              <a:xfrm>
                <a:off x="540072" y="369227"/>
                <a:ext cx="5346413" cy="4040493"/>
                <a:chOff x="457887" y="616153"/>
                <a:chExt cx="5346413" cy="4040493"/>
              </a:xfrm>
            </p:grpSpPr>
            <p:sp>
              <p:nvSpPr>
                <p:cNvPr id="5" name="TextBox 4">
                  <a:extLst>
                    <a:ext uri="{FF2B5EF4-FFF2-40B4-BE49-F238E27FC236}">
                      <a16:creationId xmlns:a16="http://schemas.microsoft.com/office/drawing/2014/main" id="{C363DD54-3EA8-09C3-D738-4AEBBCF6C699}"/>
                    </a:ext>
                  </a:extLst>
                </p:cNvPr>
                <p:cNvSpPr txBox="1"/>
                <p:nvPr/>
              </p:nvSpPr>
              <p:spPr>
                <a:xfrm>
                  <a:off x="461894" y="616153"/>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6" name="TextBox 5">
                  <a:extLst>
                    <a:ext uri="{FF2B5EF4-FFF2-40B4-BE49-F238E27FC236}">
                      <a16:creationId xmlns:a16="http://schemas.microsoft.com/office/drawing/2014/main" id="{CA0212C5-2375-5CDF-E9B2-F292781D5F3F}"/>
                    </a:ext>
                  </a:extLst>
                </p:cNvPr>
                <p:cNvSpPr txBox="1"/>
                <p:nvPr/>
              </p:nvSpPr>
              <p:spPr>
                <a:xfrm>
                  <a:off x="3840480" y="6197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DBB5AB16-CD86-5D12-B0C0-F9A38CC5BAFE}"/>
                    </a:ext>
                  </a:extLst>
                </p:cNvPr>
                <p:cNvSpPr txBox="1"/>
                <p:nvPr/>
              </p:nvSpPr>
              <p:spPr>
                <a:xfrm>
                  <a:off x="457887" y="4409581"/>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CCE1C9F8-9A37-0EA3-BCE5-8FB7D7CBDF65}"/>
                    </a:ext>
                  </a:extLst>
                </p:cNvPr>
                <p:cNvSpPr txBox="1"/>
                <p:nvPr/>
              </p:nvSpPr>
              <p:spPr>
                <a:xfrm>
                  <a:off x="3529027" y="4410425"/>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8601C1DF-F3B7-66B4-765F-A5C73AF925EF}"/>
                    </a:ext>
                  </a:extLst>
                </p:cNvPr>
                <p:cNvSpPr txBox="1"/>
                <p:nvPr/>
              </p:nvSpPr>
              <p:spPr>
                <a:xfrm>
                  <a:off x="5339108" y="1014775"/>
                  <a:ext cx="465192" cy="215444"/>
                </a:xfrm>
                <a:prstGeom prst="rect">
                  <a:avLst/>
                </a:prstGeom>
                <a:noFill/>
              </p:spPr>
              <p:txBody>
                <a:bodyPr wrap="none" rtlCol="0">
                  <a:spAutoFit/>
                </a:bodyPr>
                <a:lstStyle/>
                <a:p>
                  <a:r>
                    <a:rPr lang="en-US" sz="800" dirty="0">
                      <a:solidFill>
                        <a:srgbClr val="DA6106"/>
                      </a:solidFill>
                      <a:latin typeface="Arial" panose="020B0604020202020204" pitchFamily="34" charset="0"/>
                      <a:cs typeface="Arial" panose="020B0604020202020204" pitchFamily="34" charset="0"/>
                    </a:rPr>
                    <a:t>Urban</a:t>
                  </a:r>
                </a:p>
              </p:txBody>
            </p:sp>
            <p:sp>
              <p:nvSpPr>
                <p:cNvPr id="27" name="TextBox 26">
                  <a:extLst>
                    <a:ext uri="{FF2B5EF4-FFF2-40B4-BE49-F238E27FC236}">
                      <a16:creationId xmlns:a16="http://schemas.microsoft.com/office/drawing/2014/main" id="{37A108C8-D31E-6411-E221-D7437BF7478C}"/>
                    </a:ext>
                  </a:extLst>
                </p:cNvPr>
                <p:cNvSpPr txBox="1"/>
                <p:nvPr/>
              </p:nvSpPr>
              <p:spPr>
                <a:xfrm>
                  <a:off x="4419694" y="1812634"/>
                  <a:ext cx="429926" cy="215444"/>
                </a:xfrm>
                <a:prstGeom prst="rect">
                  <a:avLst/>
                </a:prstGeom>
                <a:noFill/>
              </p:spPr>
              <p:txBody>
                <a:bodyPr wrap="none" rtlCol="0">
                  <a:spAutoFit/>
                </a:bodyPr>
                <a:lstStyle/>
                <a:p>
                  <a:r>
                    <a:rPr lang="en-US" sz="800" dirty="0">
                      <a:solidFill>
                        <a:srgbClr val="189F77"/>
                      </a:solidFill>
                      <a:latin typeface="Arial" panose="020B0604020202020204" pitchFamily="34" charset="0"/>
                      <a:cs typeface="Arial" panose="020B0604020202020204" pitchFamily="34" charset="0"/>
                    </a:rPr>
                    <a:t>Rural</a:t>
                  </a:r>
                </a:p>
              </p:txBody>
            </p:sp>
          </p:grpSp>
        </p:grpSp>
      </p:grpSp>
      <p:pic>
        <p:nvPicPr>
          <p:cNvPr id="3" name="Picture 2">
            <a:extLst>
              <a:ext uri="{FF2B5EF4-FFF2-40B4-BE49-F238E27FC236}">
                <a16:creationId xmlns:a16="http://schemas.microsoft.com/office/drawing/2014/main" id="{BE1E25F0-9CF8-6202-4FE9-EE74855B4A6F}"/>
              </a:ext>
            </a:extLst>
          </p:cNvPr>
          <p:cNvPicPr>
            <a:picLocks noChangeAspect="1"/>
          </p:cNvPicPr>
          <p:nvPr/>
        </p:nvPicPr>
        <p:blipFill>
          <a:blip r:embed="rId5"/>
          <a:stretch>
            <a:fillRect/>
          </a:stretch>
        </p:blipFill>
        <p:spPr>
          <a:xfrm>
            <a:off x="435614" y="4411711"/>
            <a:ext cx="2971800" cy="2514131"/>
          </a:xfrm>
          <a:prstGeom prst="rect">
            <a:avLst/>
          </a:prstGeom>
        </p:spPr>
      </p:pic>
      <p:pic>
        <p:nvPicPr>
          <p:cNvPr id="4" name="Picture 3">
            <a:extLst>
              <a:ext uri="{FF2B5EF4-FFF2-40B4-BE49-F238E27FC236}">
                <a16:creationId xmlns:a16="http://schemas.microsoft.com/office/drawing/2014/main" id="{D78DDAA7-03CC-549E-9D0E-67FCC7AD572A}"/>
              </a:ext>
            </a:extLst>
          </p:cNvPr>
          <p:cNvPicPr>
            <a:picLocks noChangeAspect="1"/>
          </p:cNvPicPr>
          <p:nvPr/>
        </p:nvPicPr>
        <p:blipFill>
          <a:blip r:embed="rId6"/>
          <a:stretch>
            <a:fillRect/>
          </a:stretch>
        </p:blipFill>
        <p:spPr>
          <a:xfrm>
            <a:off x="3429000" y="4411711"/>
            <a:ext cx="2971800" cy="2514131"/>
          </a:xfrm>
          <a:prstGeom prst="rect">
            <a:avLst/>
          </a:prstGeom>
        </p:spPr>
      </p:pic>
    </p:spTree>
    <p:extLst>
      <p:ext uri="{BB962C8B-B14F-4D97-AF65-F5344CB8AC3E}">
        <p14:creationId xmlns:p14="http://schemas.microsoft.com/office/powerpoint/2010/main" val="416780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B882FB7-891B-A132-D3E9-1312C3B7854C}"/>
              </a:ext>
            </a:extLst>
          </p:cNvPr>
          <p:cNvSpPr txBox="1"/>
          <p:nvPr/>
        </p:nvSpPr>
        <p:spPr>
          <a:xfrm>
            <a:off x="442229" y="6710210"/>
            <a:ext cx="6002522" cy="178510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a:t>
            </a:r>
            <a:r>
              <a:rPr lang="en-US" sz="1000" dirty="0">
                <a:latin typeface="Arial" panose="020B0604020202020204" pitchFamily="34" charset="0"/>
                <a:cs typeface="Arial" panose="020B0604020202020204" pitchFamily="34" charset="0"/>
              </a:rPr>
              <a:t>. Results of temporal analysis of vibratory noise in 2020. Raw data points and mean (± SE) predictions from linear mixed effect (LME) model of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by visit (1-4 throughout </a:t>
            </a:r>
            <a:r>
              <a:rPr lang="en-US" sz="1000" i="1" dirty="0" err="1">
                <a:latin typeface="Arial" panose="020B0604020202020204" pitchFamily="34" charset="0"/>
                <a:cs typeface="Arial" panose="020B0604020202020204" pitchFamily="34" charset="0"/>
              </a:rPr>
              <a:t>Agelenopsis</a:t>
            </a:r>
            <a:r>
              <a:rPr lang="en-US" sz="1000" i="1"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penultimate juvenile/adult season) and category (green = rural, orange = urban) with site as a random factor (A). The red dots and text show the lowest and highest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reading (A). Line and asterisk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0.05 *) indicate the results of a Tukey pairwise comparison post hoc test (A). USDA data on percent of annual crops harvested at the end of each week in 2020 across Nebraska for two major crops in Lancaster County, Nebraska: corn and soybeans (B). Vertical lines show the boundaries of each visit for vibratory noise recording (B). Percentages represent the percent of the harvest of the associated crop that occurred during the visit (B). Raw data and calculated mean (± SE)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24 hours by category (C). Vertical dashed lines represent peaks of associated category (C). </a:t>
            </a:r>
          </a:p>
        </p:txBody>
      </p:sp>
      <p:grpSp>
        <p:nvGrpSpPr>
          <p:cNvPr id="14" name="Group 13">
            <a:extLst>
              <a:ext uri="{FF2B5EF4-FFF2-40B4-BE49-F238E27FC236}">
                <a16:creationId xmlns:a16="http://schemas.microsoft.com/office/drawing/2014/main" id="{D1D02A39-FF74-E116-8872-41789906679E}"/>
              </a:ext>
            </a:extLst>
          </p:cNvPr>
          <p:cNvGrpSpPr/>
          <p:nvPr/>
        </p:nvGrpSpPr>
        <p:grpSpPr>
          <a:xfrm>
            <a:off x="471690" y="45024"/>
            <a:ext cx="5929110" cy="6665186"/>
            <a:chOff x="471690" y="45024"/>
            <a:chExt cx="5929110" cy="6665186"/>
          </a:xfrm>
        </p:grpSpPr>
        <p:grpSp>
          <p:nvGrpSpPr>
            <p:cNvPr id="12" name="Group 11">
              <a:extLst>
                <a:ext uri="{FF2B5EF4-FFF2-40B4-BE49-F238E27FC236}">
                  <a16:creationId xmlns:a16="http://schemas.microsoft.com/office/drawing/2014/main" id="{3B04C5E0-4660-51D4-C4A3-87E8DDA9F00D}"/>
                </a:ext>
              </a:extLst>
            </p:cNvPr>
            <p:cNvGrpSpPr/>
            <p:nvPr/>
          </p:nvGrpSpPr>
          <p:grpSpPr>
            <a:xfrm>
              <a:off x="471690" y="45024"/>
              <a:ext cx="3279147" cy="6665186"/>
              <a:chOff x="471690" y="45024"/>
              <a:chExt cx="3279147" cy="6665186"/>
            </a:xfrm>
          </p:grpSpPr>
          <p:pic>
            <p:nvPicPr>
              <p:cNvPr id="9" name="Picture 8">
                <a:extLst>
                  <a:ext uri="{FF2B5EF4-FFF2-40B4-BE49-F238E27FC236}">
                    <a16:creationId xmlns:a16="http://schemas.microsoft.com/office/drawing/2014/main" id="{3447EDF4-FE84-9422-751F-884F32656FFD}"/>
                  </a:ext>
                </a:extLst>
              </p:cNvPr>
              <p:cNvPicPr>
                <a:picLocks noChangeAspect="1"/>
              </p:cNvPicPr>
              <p:nvPr/>
            </p:nvPicPr>
            <p:blipFill rotWithShape="1">
              <a:blip r:embed="rId2"/>
              <a:srcRect t="15133"/>
              <a:stretch/>
            </p:blipFill>
            <p:spPr>
              <a:xfrm>
                <a:off x="471690" y="3799741"/>
                <a:ext cx="2971800" cy="2910469"/>
              </a:xfrm>
              <a:prstGeom prst="rect">
                <a:avLst/>
              </a:prstGeom>
            </p:spPr>
          </p:pic>
          <p:pic>
            <p:nvPicPr>
              <p:cNvPr id="5" name="Picture 4">
                <a:extLst>
                  <a:ext uri="{FF2B5EF4-FFF2-40B4-BE49-F238E27FC236}">
                    <a16:creationId xmlns:a16="http://schemas.microsoft.com/office/drawing/2014/main" id="{E7DCCECB-95A3-40F1-5740-B4BE05BCC31A}"/>
                  </a:ext>
                </a:extLst>
              </p:cNvPr>
              <p:cNvPicPr>
                <a:picLocks noChangeAspect="1"/>
              </p:cNvPicPr>
              <p:nvPr/>
            </p:nvPicPr>
            <p:blipFill>
              <a:blip r:embed="rId3"/>
              <a:stretch>
                <a:fillRect/>
              </a:stretch>
            </p:blipFill>
            <p:spPr>
              <a:xfrm>
                <a:off x="471690" y="45024"/>
                <a:ext cx="2971800" cy="3661355"/>
              </a:xfrm>
              <a:prstGeom prst="rect">
                <a:avLst/>
              </a:prstGeom>
            </p:spPr>
          </p:pic>
          <p:grpSp>
            <p:nvGrpSpPr>
              <p:cNvPr id="21" name="Group 20">
                <a:extLst>
                  <a:ext uri="{FF2B5EF4-FFF2-40B4-BE49-F238E27FC236}">
                    <a16:creationId xmlns:a16="http://schemas.microsoft.com/office/drawing/2014/main" id="{EB6BEBAA-3AE4-2DC3-3DDF-1F36D7B63A82}"/>
                  </a:ext>
                </a:extLst>
              </p:cNvPr>
              <p:cNvGrpSpPr/>
              <p:nvPr/>
            </p:nvGrpSpPr>
            <p:grpSpPr>
              <a:xfrm>
                <a:off x="509411" y="277520"/>
                <a:ext cx="3241426" cy="3551970"/>
                <a:chOff x="374271" y="1013465"/>
                <a:chExt cx="3241426" cy="3551970"/>
              </a:xfrm>
            </p:grpSpPr>
            <p:sp>
              <p:nvSpPr>
                <p:cNvPr id="6" name="TextBox 5">
                  <a:extLst>
                    <a:ext uri="{FF2B5EF4-FFF2-40B4-BE49-F238E27FC236}">
                      <a16:creationId xmlns:a16="http://schemas.microsoft.com/office/drawing/2014/main" id="{978B9786-2905-547D-6264-C79033415A33}"/>
                    </a:ext>
                  </a:extLst>
                </p:cNvPr>
                <p:cNvSpPr txBox="1"/>
                <p:nvPr/>
              </p:nvSpPr>
              <p:spPr>
                <a:xfrm>
                  <a:off x="374271" y="1013465"/>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5F1DD591-13A2-E864-3FD0-1E7EA428B586}"/>
                    </a:ext>
                  </a:extLst>
                </p:cNvPr>
                <p:cNvSpPr txBox="1"/>
                <p:nvPr/>
              </p:nvSpPr>
              <p:spPr>
                <a:xfrm>
                  <a:off x="509084" y="4319214"/>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10" name="TextBox 9">
                  <a:extLst>
                    <a:ext uri="{FF2B5EF4-FFF2-40B4-BE49-F238E27FC236}">
                      <a16:creationId xmlns:a16="http://schemas.microsoft.com/office/drawing/2014/main" id="{28AFCBC1-DC8F-51EA-1DA1-346E03F5AB7C}"/>
                    </a:ext>
                  </a:extLst>
                </p:cNvPr>
                <p:cNvSpPr txBox="1"/>
                <p:nvPr/>
              </p:nvSpPr>
              <p:spPr>
                <a:xfrm>
                  <a:off x="3346071" y="101653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grpSp>
        </p:grpSp>
        <p:pic>
          <p:nvPicPr>
            <p:cNvPr id="13" name="Picture 12">
              <a:extLst>
                <a:ext uri="{FF2B5EF4-FFF2-40B4-BE49-F238E27FC236}">
                  <a16:creationId xmlns:a16="http://schemas.microsoft.com/office/drawing/2014/main" id="{30CE66BA-A0C1-6C05-A7C6-DAE472FCA372}"/>
                </a:ext>
              </a:extLst>
            </p:cNvPr>
            <p:cNvPicPr>
              <a:picLocks noChangeAspect="1"/>
            </p:cNvPicPr>
            <p:nvPr/>
          </p:nvPicPr>
          <p:blipFill>
            <a:blip r:embed="rId4"/>
            <a:stretch>
              <a:fillRect/>
            </a:stretch>
          </p:blipFill>
          <p:spPr>
            <a:xfrm>
              <a:off x="3429000" y="620168"/>
              <a:ext cx="2971800" cy="2746016"/>
            </a:xfrm>
            <a:prstGeom prst="rect">
              <a:avLst/>
            </a:prstGeom>
          </p:spPr>
        </p:pic>
      </p:grpSp>
    </p:spTree>
    <p:extLst>
      <p:ext uri="{BB962C8B-B14F-4D97-AF65-F5344CB8AC3E}">
        <p14:creationId xmlns:p14="http://schemas.microsoft.com/office/powerpoint/2010/main" val="403914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F00DAD-3FEE-5C04-D543-72762A9B9B01}"/>
              </a:ext>
            </a:extLst>
          </p:cNvPr>
          <p:cNvSpPr txBox="1"/>
          <p:nvPr/>
        </p:nvSpPr>
        <p:spPr>
          <a:xfrm>
            <a:off x="427739" y="306792"/>
            <a:ext cx="600252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a:t>
            </a:r>
            <a:r>
              <a:rPr lang="en-US" sz="1000" dirty="0">
                <a:latin typeface="Arial" panose="020B0604020202020204" pitchFamily="34" charset="0"/>
                <a:cs typeface="Arial" panose="020B0604020202020204" pitchFamily="34" charset="0"/>
              </a:rPr>
              <a:t>. Results of linear mixed effect (LME) models (site as a random factor) assessing spatial and temporal variation in vibratory noise. Asterisks indicate significance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0.001 ***,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0.01 **,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0.05 *,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0.10 .). Test statistic is a t-value unless otherwise noted. </a:t>
            </a:r>
          </a:p>
        </p:txBody>
      </p:sp>
      <p:pic>
        <p:nvPicPr>
          <p:cNvPr id="7" name="Picture 6">
            <a:extLst>
              <a:ext uri="{FF2B5EF4-FFF2-40B4-BE49-F238E27FC236}">
                <a16:creationId xmlns:a16="http://schemas.microsoft.com/office/drawing/2014/main" id="{F91452EB-5C1E-C7B1-90FC-E588A2DEA99B}"/>
              </a:ext>
            </a:extLst>
          </p:cNvPr>
          <p:cNvPicPr>
            <a:picLocks noChangeAspect="1"/>
          </p:cNvPicPr>
          <p:nvPr/>
        </p:nvPicPr>
        <p:blipFill>
          <a:blip r:embed="rId2"/>
          <a:stretch>
            <a:fillRect/>
          </a:stretch>
        </p:blipFill>
        <p:spPr>
          <a:xfrm>
            <a:off x="427739" y="860790"/>
            <a:ext cx="5943600" cy="3006427"/>
          </a:xfrm>
          <a:prstGeom prst="rect">
            <a:avLst/>
          </a:prstGeom>
        </p:spPr>
      </p:pic>
    </p:spTree>
    <p:extLst>
      <p:ext uri="{BB962C8B-B14F-4D97-AF65-F5344CB8AC3E}">
        <p14:creationId xmlns:p14="http://schemas.microsoft.com/office/powerpoint/2010/main" val="37260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38E6D34-4C76-1C85-4161-9DC8D16B190E}"/>
              </a:ext>
            </a:extLst>
          </p:cNvPr>
          <p:cNvGrpSpPr/>
          <p:nvPr/>
        </p:nvGrpSpPr>
        <p:grpSpPr>
          <a:xfrm>
            <a:off x="440722" y="2811343"/>
            <a:ext cx="5976555" cy="2775031"/>
            <a:chOff x="342900" y="412669"/>
            <a:chExt cx="5976555" cy="2775031"/>
          </a:xfrm>
        </p:grpSpPr>
        <p:pic>
          <p:nvPicPr>
            <p:cNvPr id="2" name="Picture 1">
              <a:extLst>
                <a:ext uri="{FF2B5EF4-FFF2-40B4-BE49-F238E27FC236}">
                  <a16:creationId xmlns:a16="http://schemas.microsoft.com/office/drawing/2014/main" id="{C7ABB503-245F-6E2E-E66F-85CB4E8FFF0A}"/>
                </a:ext>
              </a:extLst>
            </p:cNvPr>
            <p:cNvPicPr>
              <a:picLocks noChangeAspect="1"/>
            </p:cNvPicPr>
            <p:nvPr/>
          </p:nvPicPr>
          <p:blipFill>
            <a:blip r:embed="rId2"/>
            <a:stretch>
              <a:fillRect/>
            </a:stretch>
          </p:blipFill>
          <p:spPr>
            <a:xfrm>
              <a:off x="342900" y="486063"/>
              <a:ext cx="5943600" cy="2701637"/>
            </a:xfrm>
            <a:prstGeom prst="rect">
              <a:avLst/>
            </a:prstGeom>
          </p:spPr>
        </p:pic>
        <p:sp>
          <p:nvSpPr>
            <p:cNvPr id="3" name="TextBox 2">
              <a:extLst>
                <a:ext uri="{FF2B5EF4-FFF2-40B4-BE49-F238E27FC236}">
                  <a16:creationId xmlns:a16="http://schemas.microsoft.com/office/drawing/2014/main" id="{65107C23-959E-8D90-9C41-5A738304796A}"/>
                </a:ext>
              </a:extLst>
            </p:cNvPr>
            <p:cNvSpPr txBox="1"/>
            <p:nvPr/>
          </p:nvSpPr>
          <p:spPr>
            <a:xfrm>
              <a:off x="1229760" y="46814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5" name="TextBox 4">
              <a:extLst>
                <a:ext uri="{FF2B5EF4-FFF2-40B4-BE49-F238E27FC236}">
                  <a16:creationId xmlns:a16="http://schemas.microsoft.com/office/drawing/2014/main" id="{8A64D58D-A11C-32A3-0EEB-3AC3BA83AF18}"/>
                </a:ext>
              </a:extLst>
            </p:cNvPr>
            <p:cNvSpPr txBox="1"/>
            <p:nvPr/>
          </p:nvSpPr>
          <p:spPr>
            <a:xfrm>
              <a:off x="1229760" y="2271323"/>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6" name="TextBox 5">
              <a:extLst>
                <a:ext uri="{FF2B5EF4-FFF2-40B4-BE49-F238E27FC236}">
                  <a16:creationId xmlns:a16="http://schemas.microsoft.com/office/drawing/2014/main" id="{420F9B65-2E86-7A0A-F587-6CF8409E24F2}"/>
                </a:ext>
              </a:extLst>
            </p:cNvPr>
            <p:cNvSpPr txBox="1"/>
            <p:nvPr/>
          </p:nvSpPr>
          <p:spPr>
            <a:xfrm>
              <a:off x="2078074"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7" name="TextBox 6">
              <a:extLst>
                <a:ext uri="{FF2B5EF4-FFF2-40B4-BE49-F238E27FC236}">
                  <a16:creationId xmlns:a16="http://schemas.microsoft.com/office/drawing/2014/main" id="{EACB8916-7793-DDB3-2B65-BAD9522B3859}"/>
                </a:ext>
              </a:extLst>
            </p:cNvPr>
            <p:cNvSpPr txBox="1"/>
            <p:nvPr/>
          </p:nvSpPr>
          <p:spPr>
            <a:xfrm>
              <a:off x="379935"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8" name="TextBox 7">
              <a:extLst>
                <a:ext uri="{FF2B5EF4-FFF2-40B4-BE49-F238E27FC236}">
                  <a16:creationId xmlns:a16="http://schemas.microsoft.com/office/drawing/2014/main" id="{6C6739E3-C57B-60F2-5DD8-5CB1BC176841}"/>
                </a:ext>
              </a:extLst>
            </p:cNvPr>
            <p:cNvSpPr txBox="1"/>
            <p:nvPr/>
          </p:nvSpPr>
          <p:spPr>
            <a:xfrm>
              <a:off x="4602628" y="46814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9" name="TextBox 8">
              <a:extLst>
                <a:ext uri="{FF2B5EF4-FFF2-40B4-BE49-F238E27FC236}">
                  <a16:creationId xmlns:a16="http://schemas.microsoft.com/office/drawing/2014/main" id="{C169CE5E-3AD3-5520-EEEE-BC1ED5B23E15}"/>
                </a:ext>
              </a:extLst>
            </p:cNvPr>
            <p:cNvSpPr txBox="1"/>
            <p:nvPr/>
          </p:nvSpPr>
          <p:spPr>
            <a:xfrm>
              <a:off x="4602628" y="2271323"/>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0" name="TextBox 9">
              <a:extLst>
                <a:ext uri="{FF2B5EF4-FFF2-40B4-BE49-F238E27FC236}">
                  <a16:creationId xmlns:a16="http://schemas.microsoft.com/office/drawing/2014/main" id="{4937A96B-95BF-9065-FFE5-CEF0AB7C225F}"/>
                </a:ext>
              </a:extLst>
            </p:cNvPr>
            <p:cNvSpPr txBox="1"/>
            <p:nvPr/>
          </p:nvSpPr>
          <p:spPr>
            <a:xfrm>
              <a:off x="3776213"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1" name="TextBox 10">
              <a:extLst>
                <a:ext uri="{FF2B5EF4-FFF2-40B4-BE49-F238E27FC236}">
                  <a16:creationId xmlns:a16="http://schemas.microsoft.com/office/drawing/2014/main" id="{F5F72258-D78D-8344-3DB3-C73697D29C57}"/>
                </a:ext>
              </a:extLst>
            </p:cNvPr>
            <p:cNvSpPr txBox="1"/>
            <p:nvPr/>
          </p:nvSpPr>
          <p:spPr>
            <a:xfrm>
              <a:off x="5474352"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2" name="TextBox 11">
              <a:extLst>
                <a:ext uri="{FF2B5EF4-FFF2-40B4-BE49-F238E27FC236}">
                  <a16:creationId xmlns:a16="http://schemas.microsoft.com/office/drawing/2014/main" id="{6F5E2944-ACD1-3711-8739-0FC46FB234A2}"/>
                </a:ext>
              </a:extLst>
            </p:cNvPr>
            <p:cNvSpPr txBox="1"/>
            <p:nvPr/>
          </p:nvSpPr>
          <p:spPr>
            <a:xfrm>
              <a:off x="2925097" y="1371758"/>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3" name="TextBox 12">
              <a:extLst>
                <a:ext uri="{FF2B5EF4-FFF2-40B4-BE49-F238E27FC236}">
                  <a16:creationId xmlns:a16="http://schemas.microsoft.com/office/drawing/2014/main" id="{964FCECC-6A62-7628-8719-1B2B33D4FD37}"/>
                </a:ext>
              </a:extLst>
            </p:cNvPr>
            <p:cNvSpPr txBox="1"/>
            <p:nvPr/>
          </p:nvSpPr>
          <p:spPr>
            <a:xfrm>
              <a:off x="2925097" y="2576122"/>
              <a:ext cx="415498"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Side</a:t>
              </a:r>
            </a:p>
          </p:txBody>
        </p:sp>
        <p:sp>
          <p:nvSpPr>
            <p:cNvPr id="14" name="TextBox 13">
              <a:extLst>
                <a:ext uri="{FF2B5EF4-FFF2-40B4-BE49-F238E27FC236}">
                  <a16:creationId xmlns:a16="http://schemas.microsoft.com/office/drawing/2014/main" id="{F552AE4C-C3F0-8433-786A-468E960EF8DC}"/>
                </a:ext>
              </a:extLst>
            </p:cNvPr>
            <p:cNvSpPr txBox="1"/>
            <p:nvPr/>
          </p:nvSpPr>
          <p:spPr>
            <a:xfrm>
              <a:off x="1226958" y="1371758"/>
              <a:ext cx="550152"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a:t>
              </a:r>
            </a:p>
          </p:txBody>
        </p:sp>
        <p:sp>
          <p:nvSpPr>
            <p:cNvPr id="15" name="TextBox 14">
              <a:extLst>
                <a:ext uri="{FF2B5EF4-FFF2-40B4-BE49-F238E27FC236}">
                  <a16:creationId xmlns:a16="http://schemas.microsoft.com/office/drawing/2014/main" id="{8F9DAFEE-635B-FA87-1B1A-709EE2C9C70B}"/>
                </a:ext>
              </a:extLst>
            </p:cNvPr>
            <p:cNvSpPr txBox="1"/>
            <p:nvPr/>
          </p:nvSpPr>
          <p:spPr>
            <a:xfrm>
              <a:off x="2925097" y="1973940"/>
              <a:ext cx="550152"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a:t>
              </a:r>
            </a:p>
          </p:txBody>
        </p:sp>
        <p:sp>
          <p:nvSpPr>
            <p:cNvPr id="16" name="TextBox 15">
              <a:extLst>
                <a:ext uri="{FF2B5EF4-FFF2-40B4-BE49-F238E27FC236}">
                  <a16:creationId xmlns:a16="http://schemas.microsoft.com/office/drawing/2014/main" id="{4F62CF25-85A0-CE7E-2E7B-1CC63E0B3573}"/>
                </a:ext>
              </a:extLst>
            </p:cNvPr>
            <p:cNvSpPr txBox="1"/>
            <p:nvPr/>
          </p:nvSpPr>
          <p:spPr>
            <a:xfrm>
              <a:off x="4616789" y="1374793"/>
              <a:ext cx="550152"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a:t>
              </a:r>
            </a:p>
          </p:txBody>
        </p:sp>
        <p:sp>
          <p:nvSpPr>
            <p:cNvPr id="17" name="TextBox 16">
              <a:extLst>
                <a:ext uri="{FF2B5EF4-FFF2-40B4-BE49-F238E27FC236}">
                  <a16:creationId xmlns:a16="http://schemas.microsoft.com/office/drawing/2014/main" id="{82B8BDF5-BE77-6CDC-C5CF-06A3C5269B20}"/>
                </a:ext>
              </a:extLst>
            </p:cNvPr>
            <p:cNvSpPr txBox="1"/>
            <p:nvPr/>
          </p:nvSpPr>
          <p:spPr>
            <a:xfrm>
              <a:off x="2931261" y="760180"/>
              <a:ext cx="383439" cy="182880"/>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Top</a:t>
              </a:r>
            </a:p>
          </p:txBody>
        </p:sp>
        <p:sp>
          <p:nvSpPr>
            <p:cNvPr id="18" name="TextBox 17">
              <a:extLst>
                <a:ext uri="{FF2B5EF4-FFF2-40B4-BE49-F238E27FC236}">
                  <a16:creationId xmlns:a16="http://schemas.microsoft.com/office/drawing/2014/main" id="{6A869D66-6D2C-5FB0-B1AF-576846FFFDCA}"/>
                </a:ext>
              </a:extLst>
            </p:cNvPr>
            <p:cNvSpPr txBox="1"/>
            <p:nvPr/>
          </p:nvSpPr>
          <p:spPr>
            <a:xfrm>
              <a:off x="342900" y="2576122"/>
              <a:ext cx="845103" cy="369332"/>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 Avg. </a:t>
              </a:r>
            </a:p>
            <a:p>
              <a:pPr algn="ctr"/>
              <a:r>
                <a:rPr lang="en-US" sz="900" dirty="0">
                  <a:latin typeface="Arial" panose="020B0604020202020204" pitchFamily="34" charset="0"/>
                  <a:cs typeface="Arial" panose="020B0604020202020204" pitchFamily="34" charset="0"/>
                </a:rPr>
                <a:t>-51.73</a:t>
              </a:r>
            </a:p>
          </p:txBody>
        </p:sp>
        <p:sp>
          <p:nvSpPr>
            <p:cNvPr id="19" name="TextBox 18">
              <a:extLst>
                <a:ext uri="{FF2B5EF4-FFF2-40B4-BE49-F238E27FC236}">
                  <a16:creationId xmlns:a16="http://schemas.microsoft.com/office/drawing/2014/main" id="{10292F35-AC6B-2391-0FEB-00513157FE59}"/>
                </a:ext>
              </a:extLst>
            </p:cNvPr>
            <p:cNvSpPr txBox="1"/>
            <p:nvPr/>
          </p:nvSpPr>
          <p:spPr>
            <a:xfrm>
              <a:off x="5474352" y="2576122"/>
              <a:ext cx="845103" cy="369332"/>
            </a:xfrm>
            <a:prstGeom prst="rect">
              <a:avLst/>
            </a:prstGeom>
            <a:solidFill>
              <a:schemeClr val="bg1"/>
            </a:solidFill>
          </p:spPr>
          <p:txBody>
            <a:bodyPr wrap="none" rtlCol="0">
              <a:spAutoFit/>
            </a:bodyPr>
            <a:lstStyle/>
            <a:p>
              <a:pPr algn="ctr"/>
              <a:r>
                <a:rPr lang="en-US" sz="900" dirty="0">
                  <a:latin typeface="Arial" panose="020B0604020202020204" pitchFamily="34" charset="0"/>
                  <a:cs typeface="Arial" panose="020B0604020202020204" pitchFamily="34" charset="0"/>
                </a:rPr>
                <a:t>Bottom Avg. </a:t>
              </a:r>
            </a:p>
            <a:p>
              <a:pPr algn="ctr"/>
              <a:r>
                <a:rPr lang="en-US" sz="900" dirty="0">
                  <a:latin typeface="Arial" panose="020B0604020202020204" pitchFamily="34" charset="0"/>
                  <a:cs typeface="Arial" panose="020B0604020202020204" pitchFamily="34" charset="0"/>
                </a:rPr>
                <a:t>-62.95</a:t>
              </a:r>
            </a:p>
          </p:txBody>
        </p:sp>
        <p:sp>
          <p:nvSpPr>
            <p:cNvPr id="20" name="TextBox 19">
              <a:extLst>
                <a:ext uri="{FF2B5EF4-FFF2-40B4-BE49-F238E27FC236}">
                  <a16:creationId xmlns:a16="http://schemas.microsoft.com/office/drawing/2014/main" id="{581D138F-81C3-C1EF-A486-57C58ADCB010}"/>
                </a:ext>
              </a:extLst>
            </p:cNvPr>
            <p:cNvSpPr txBox="1"/>
            <p:nvPr/>
          </p:nvSpPr>
          <p:spPr>
            <a:xfrm>
              <a:off x="2493572" y="412669"/>
              <a:ext cx="640080" cy="365760"/>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Relative</a:t>
              </a:r>
            </a:p>
            <a:p>
              <a:pPr algn="ctr"/>
              <a:r>
                <a:rPr lang="en-US" sz="800" dirty="0" err="1">
                  <a:latin typeface="Arial" panose="020B0604020202020204" pitchFamily="34" charset="0"/>
                  <a:cs typeface="Arial" panose="020B0604020202020204" pitchFamily="34" charset="0"/>
                </a:rPr>
                <a:t>Leq</a:t>
              </a:r>
              <a:r>
                <a:rPr lang="en-US" sz="800" dirty="0">
                  <a:latin typeface="Arial" panose="020B0604020202020204" pitchFamily="34" charset="0"/>
                  <a:cs typeface="Arial" panose="020B0604020202020204" pitchFamily="34" charset="0"/>
                </a:rPr>
                <a:t> </a:t>
              </a:r>
            </a:p>
          </p:txBody>
        </p:sp>
        <p:sp>
          <p:nvSpPr>
            <p:cNvPr id="21" name="Rectangle 20">
              <a:extLst>
                <a:ext uri="{FF2B5EF4-FFF2-40B4-BE49-F238E27FC236}">
                  <a16:creationId xmlns:a16="http://schemas.microsoft.com/office/drawing/2014/main" id="{EF0AEA5B-2E5B-ADC5-A965-AACCCF43FCCA}"/>
                </a:ext>
              </a:extLst>
            </p:cNvPr>
            <p:cNvSpPr/>
            <p:nvPr/>
          </p:nvSpPr>
          <p:spPr>
            <a:xfrm>
              <a:off x="3114605" y="526969"/>
              <a:ext cx="653233" cy="1188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16013CE-B250-C16A-7B40-374448FCB910}"/>
                </a:ext>
              </a:extLst>
            </p:cNvPr>
            <p:cNvSpPr txBox="1"/>
            <p:nvPr/>
          </p:nvSpPr>
          <p:spPr>
            <a:xfrm>
              <a:off x="511541" y="698078"/>
              <a:ext cx="567784" cy="461665"/>
            </a:xfrm>
            <a:prstGeom prst="rect">
              <a:avLst/>
            </a:prstGeom>
            <a:solidFill>
              <a:schemeClr val="bg1"/>
            </a:solidFill>
          </p:spPr>
          <p:txBody>
            <a:bodyPr wrap="none" rtlCol="0">
              <a:spAutoFit/>
            </a:bodyPr>
            <a:lstStyle/>
            <a:p>
              <a:pPr algn="ctr"/>
              <a:r>
                <a:rPr lang="en-US" sz="1200" dirty="0">
                  <a:latin typeface="Arial" panose="020B0604020202020204" pitchFamily="34" charset="0"/>
                  <a:cs typeface="Arial" panose="020B0604020202020204" pitchFamily="34" charset="0"/>
                </a:rPr>
                <a:t>Loud </a:t>
              </a:r>
            </a:p>
            <a:p>
              <a:pPr algn="ctr"/>
              <a:r>
                <a:rPr lang="en-US" sz="1200" dirty="0">
                  <a:latin typeface="Arial" panose="020B0604020202020204" pitchFamily="34" charset="0"/>
                  <a:cs typeface="Arial" panose="020B0604020202020204" pitchFamily="34" charset="0"/>
                </a:rPr>
                <a:t>Side</a:t>
              </a:r>
            </a:p>
          </p:txBody>
        </p:sp>
        <p:sp>
          <p:nvSpPr>
            <p:cNvPr id="23" name="TextBox 22">
              <a:extLst>
                <a:ext uri="{FF2B5EF4-FFF2-40B4-BE49-F238E27FC236}">
                  <a16:creationId xmlns:a16="http://schemas.microsoft.com/office/drawing/2014/main" id="{042CE087-7BBD-715A-290F-C0135BE32671}"/>
                </a:ext>
              </a:extLst>
            </p:cNvPr>
            <p:cNvSpPr txBox="1"/>
            <p:nvPr/>
          </p:nvSpPr>
          <p:spPr>
            <a:xfrm>
              <a:off x="5660213" y="760180"/>
              <a:ext cx="595035" cy="461665"/>
            </a:xfrm>
            <a:prstGeom prst="rect">
              <a:avLst/>
            </a:prstGeom>
            <a:solidFill>
              <a:schemeClr val="bg1"/>
            </a:solidFill>
          </p:spPr>
          <p:txBody>
            <a:bodyPr wrap="none" rtlCol="0">
              <a:spAutoFit/>
            </a:bodyPr>
            <a:lstStyle/>
            <a:p>
              <a:pPr algn="ctr"/>
              <a:r>
                <a:rPr lang="en-US" sz="1200" dirty="0">
                  <a:latin typeface="Arial" panose="020B0604020202020204" pitchFamily="34" charset="0"/>
                  <a:cs typeface="Arial" panose="020B0604020202020204" pitchFamily="34" charset="0"/>
                </a:rPr>
                <a:t>Quiet </a:t>
              </a:r>
            </a:p>
            <a:p>
              <a:pPr algn="ctr"/>
              <a:r>
                <a:rPr lang="en-US" sz="1200" dirty="0">
                  <a:latin typeface="Arial" panose="020B0604020202020204" pitchFamily="34" charset="0"/>
                  <a:cs typeface="Arial" panose="020B0604020202020204" pitchFamily="34" charset="0"/>
                </a:rPr>
                <a:t>Side</a:t>
              </a:r>
            </a:p>
          </p:txBody>
        </p:sp>
      </p:grpSp>
      <p:grpSp>
        <p:nvGrpSpPr>
          <p:cNvPr id="70" name="Group 69">
            <a:extLst>
              <a:ext uri="{FF2B5EF4-FFF2-40B4-BE49-F238E27FC236}">
                <a16:creationId xmlns:a16="http://schemas.microsoft.com/office/drawing/2014/main" id="{ECC606D2-B9BF-5EF0-98A8-A3A7529970B3}"/>
              </a:ext>
            </a:extLst>
          </p:cNvPr>
          <p:cNvGrpSpPr>
            <a:grpSpLocks noChangeAspect="1"/>
          </p:cNvGrpSpPr>
          <p:nvPr/>
        </p:nvGrpSpPr>
        <p:grpSpPr>
          <a:xfrm>
            <a:off x="345738" y="549127"/>
            <a:ext cx="3529005" cy="1714884"/>
            <a:chOff x="426291" y="3295982"/>
            <a:chExt cx="4357871" cy="2117664"/>
          </a:xfrm>
        </p:grpSpPr>
        <p:grpSp>
          <p:nvGrpSpPr>
            <p:cNvPr id="33" name="Group 32">
              <a:extLst>
                <a:ext uri="{FF2B5EF4-FFF2-40B4-BE49-F238E27FC236}">
                  <a16:creationId xmlns:a16="http://schemas.microsoft.com/office/drawing/2014/main" id="{07E16CBC-5B76-E229-8625-0C03C19352E8}"/>
                </a:ext>
              </a:extLst>
            </p:cNvPr>
            <p:cNvGrpSpPr/>
            <p:nvPr/>
          </p:nvGrpSpPr>
          <p:grpSpPr>
            <a:xfrm>
              <a:off x="951169" y="3732853"/>
              <a:ext cx="3641411" cy="1371600"/>
              <a:chOff x="530704" y="3658645"/>
              <a:chExt cx="3641411" cy="1371600"/>
            </a:xfrm>
          </p:grpSpPr>
          <p:sp>
            <p:nvSpPr>
              <p:cNvPr id="24" name="Cube 23">
                <a:extLst>
                  <a:ext uri="{FF2B5EF4-FFF2-40B4-BE49-F238E27FC236}">
                    <a16:creationId xmlns:a16="http://schemas.microsoft.com/office/drawing/2014/main" id="{EFCC414B-D4E9-2014-1196-ED03869C22F7}"/>
                  </a:ext>
                </a:extLst>
              </p:cNvPr>
              <p:cNvSpPr/>
              <p:nvPr/>
            </p:nvSpPr>
            <p:spPr>
              <a:xfrm>
                <a:off x="530704" y="3658645"/>
                <a:ext cx="1371600" cy="1371600"/>
              </a:xfrm>
              <a:prstGeom prst="cub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43798A3-8DAF-1A53-F2FD-963ECB417490}"/>
                  </a:ext>
                </a:extLst>
              </p:cNvPr>
              <p:cNvSpPr/>
              <p:nvPr/>
            </p:nvSpPr>
            <p:spPr>
              <a:xfrm>
                <a:off x="565002" y="4147181"/>
                <a:ext cx="960120" cy="822960"/>
              </a:xfrm>
              <a:prstGeom prst="rect">
                <a:avLst/>
              </a:prstGeom>
              <a:solidFill>
                <a:schemeClr val="tx2">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DB4D9721-406F-7D86-A93C-4E4EE4A521BD}"/>
                  </a:ext>
                </a:extLst>
              </p:cNvPr>
              <p:cNvSpPr/>
              <p:nvPr/>
            </p:nvSpPr>
            <p:spPr>
              <a:xfrm rot="18935742" flipH="1" flipV="1">
                <a:off x="1248343" y="4108975"/>
                <a:ext cx="960121" cy="548640"/>
              </a:xfrm>
              <a:prstGeom prst="parallelogram">
                <a:avLst>
                  <a:gd name="adj" fmla="val 96441"/>
                </a:avLst>
              </a:prstGeom>
              <a:solidFill>
                <a:schemeClr val="tx2">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F0768DBA-3FC5-5BC1-A7BD-D9B7D33E8BA1}"/>
                  </a:ext>
                </a:extLst>
              </p:cNvPr>
              <p:cNvSpPr/>
              <p:nvPr/>
            </p:nvSpPr>
            <p:spPr>
              <a:xfrm>
                <a:off x="1644539" y="4473814"/>
                <a:ext cx="960120" cy="457200"/>
              </a:xfrm>
              <a:prstGeom prst="cub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be 24">
                <a:extLst>
                  <a:ext uri="{FF2B5EF4-FFF2-40B4-BE49-F238E27FC236}">
                    <a16:creationId xmlns:a16="http://schemas.microsoft.com/office/drawing/2014/main" id="{C98CDE33-7C1B-5822-19EB-02537CC19E09}"/>
                  </a:ext>
                </a:extLst>
              </p:cNvPr>
              <p:cNvSpPr/>
              <p:nvPr/>
            </p:nvSpPr>
            <p:spPr>
              <a:xfrm>
                <a:off x="2493572" y="3658645"/>
                <a:ext cx="1371600" cy="1371600"/>
              </a:xfrm>
              <a:prstGeom prst="cub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F413F68-5EB1-41E7-8BEC-58DEE6BD0C84}"/>
                  </a:ext>
                </a:extLst>
              </p:cNvPr>
              <p:cNvSpPr/>
              <p:nvPr/>
            </p:nvSpPr>
            <p:spPr>
              <a:xfrm>
                <a:off x="2534324" y="4147181"/>
                <a:ext cx="960121" cy="822960"/>
              </a:xfrm>
              <a:prstGeom prst="rect">
                <a:avLst/>
              </a:prstGeom>
              <a:solidFill>
                <a:schemeClr val="tx2">
                  <a:lumMod val="20000"/>
                  <a:lumOff val="8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arallelogram 30">
                <a:extLst>
                  <a:ext uri="{FF2B5EF4-FFF2-40B4-BE49-F238E27FC236}">
                    <a16:creationId xmlns:a16="http://schemas.microsoft.com/office/drawing/2014/main" id="{0FB180D9-1831-9059-749C-CE59820AD83E}"/>
                  </a:ext>
                </a:extLst>
              </p:cNvPr>
              <p:cNvSpPr/>
              <p:nvPr/>
            </p:nvSpPr>
            <p:spPr>
              <a:xfrm rot="18935742" flipH="1" flipV="1">
                <a:off x="3211995" y="4134775"/>
                <a:ext cx="960120" cy="548640"/>
              </a:xfrm>
              <a:prstGeom prst="parallelogram">
                <a:avLst>
                  <a:gd name="adj" fmla="val 96441"/>
                </a:avLst>
              </a:prstGeom>
              <a:solidFill>
                <a:schemeClr val="tx2">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B8FE2381-C748-81A2-E4A2-95240911E4C7}"/>
                </a:ext>
              </a:extLst>
            </p:cNvPr>
            <p:cNvGrpSpPr/>
            <p:nvPr/>
          </p:nvGrpSpPr>
          <p:grpSpPr>
            <a:xfrm>
              <a:off x="766865" y="4042191"/>
              <a:ext cx="93120" cy="1066795"/>
              <a:chOff x="4003766" y="3658645"/>
              <a:chExt cx="93120" cy="1066795"/>
            </a:xfrm>
          </p:grpSpPr>
          <p:cxnSp>
            <p:nvCxnSpPr>
              <p:cNvPr id="37" name="Straight Connector 36">
                <a:extLst>
                  <a:ext uri="{FF2B5EF4-FFF2-40B4-BE49-F238E27FC236}">
                    <a16:creationId xmlns:a16="http://schemas.microsoft.com/office/drawing/2014/main" id="{0D1D8638-3D0C-1B47-6BAF-D4FB31A38C69}"/>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3E7C29C-FE55-D4DC-4994-B5A2815DAF10}"/>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FE3763F7-73F2-D3CF-550F-DB64BA761319}"/>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41" name="TextBox 40">
              <a:extLst>
                <a:ext uri="{FF2B5EF4-FFF2-40B4-BE49-F238E27FC236}">
                  <a16:creationId xmlns:a16="http://schemas.microsoft.com/office/drawing/2014/main" id="{A5D693FC-5483-6989-DE91-D3CB0FB9D82C}"/>
                </a:ext>
              </a:extLst>
            </p:cNvPr>
            <p:cNvSpPr txBox="1"/>
            <p:nvPr/>
          </p:nvSpPr>
          <p:spPr>
            <a:xfrm>
              <a:off x="1494871" y="3295982"/>
              <a:ext cx="567785" cy="261610"/>
            </a:xfrm>
            <a:prstGeom prst="rect">
              <a:avLst/>
            </a:prstGeom>
            <a:noFill/>
          </p:spPr>
          <p:txBody>
            <a:bodyPr wrap="none" rtlCol="0">
              <a:spAutoFit/>
            </a:bodyPr>
            <a:lstStyle/>
            <a:p>
              <a:r>
                <a:rPr lang="en-US" sz="1050" dirty="0"/>
                <a:t>8.3 cm</a:t>
              </a:r>
            </a:p>
          </p:txBody>
        </p:sp>
        <p:grpSp>
          <p:nvGrpSpPr>
            <p:cNvPr id="45" name="Group 44">
              <a:extLst>
                <a:ext uri="{FF2B5EF4-FFF2-40B4-BE49-F238E27FC236}">
                  <a16:creationId xmlns:a16="http://schemas.microsoft.com/office/drawing/2014/main" id="{1F54C99E-7443-25D0-9A80-E39CCF6A1AF4}"/>
                </a:ext>
              </a:extLst>
            </p:cNvPr>
            <p:cNvGrpSpPr/>
            <p:nvPr/>
          </p:nvGrpSpPr>
          <p:grpSpPr>
            <a:xfrm rot="16200000">
              <a:off x="1767947" y="3070036"/>
              <a:ext cx="93120" cy="1066795"/>
              <a:chOff x="4003766" y="3658645"/>
              <a:chExt cx="93120" cy="1066795"/>
            </a:xfrm>
          </p:grpSpPr>
          <p:cxnSp>
            <p:nvCxnSpPr>
              <p:cNvPr id="46" name="Straight Connector 45">
                <a:extLst>
                  <a:ext uri="{FF2B5EF4-FFF2-40B4-BE49-F238E27FC236}">
                    <a16:creationId xmlns:a16="http://schemas.microsoft.com/office/drawing/2014/main" id="{7E0DCAF2-F204-A9D4-34AD-46E4F33D81CB}"/>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72166F3-8B56-2178-C8E3-7F23EE4CE13E}"/>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6BBEE4C-531C-FEF8-EA52-86F173318C12}"/>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ABB2DA64-6FB8-887C-9CB2-681679FAB5FC}"/>
                </a:ext>
              </a:extLst>
            </p:cNvPr>
            <p:cNvSpPr txBox="1"/>
            <p:nvPr/>
          </p:nvSpPr>
          <p:spPr>
            <a:xfrm>
              <a:off x="426291" y="4376325"/>
              <a:ext cx="477456" cy="513087"/>
            </a:xfrm>
            <a:prstGeom prst="rect">
              <a:avLst/>
            </a:prstGeom>
            <a:noFill/>
          </p:spPr>
          <p:txBody>
            <a:bodyPr wrap="none" rtlCol="0">
              <a:spAutoFit/>
            </a:bodyPr>
            <a:lstStyle/>
            <a:p>
              <a:pPr algn="ctr"/>
              <a:r>
                <a:rPr lang="en-US" sz="1050" dirty="0"/>
                <a:t>8.3 </a:t>
              </a:r>
            </a:p>
            <a:p>
              <a:pPr algn="ctr"/>
              <a:r>
                <a:rPr lang="en-US" sz="1050" dirty="0"/>
                <a:t>cm</a:t>
              </a:r>
            </a:p>
          </p:txBody>
        </p:sp>
        <p:grpSp>
          <p:nvGrpSpPr>
            <p:cNvPr id="50" name="Group 49">
              <a:extLst>
                <a:ext uri="{FF2B5EF4-FFF2-40B4-BE49-F238E27FC236}">
                  <a16:creationId xmlns:a16="http://schemas.microsoft.com/office/drawing/2014/main" id="{C12972CF-E8B4-A4AE-E632-9D81E09EC967}"/>
                </a:ext>
              </a:extLst>
            </p:cNvPr>
            <p:cNvGrpSpPr/>
            <p:nvPr/>
          </p:nvGrpSpPr>
          <p:grpSpPr>
            <a:xfrm rot="13310056">
              <a:off x="2869549" y="3642098"/>
              <a:ext cx="283614" cy="406363"/>
              <a:chOff x="3896476" y="3658645"/>
              <a:chExt cx="288825" cy="948175"/>
            </a:xfrm>
          </p:grpSpPr>
          <p:cxnSp>
            <p:nvCxnSpPr>
              <p:cNvPr id="51" name="Straight Connector 50">
                <a:extLst>
                  <a:ext uri="{FF2B5EF4-FFF2-40B4-BE49-F238E27FC236}">
                    <a16:creationId xmlns:a16="http://schemas.microsoft.com/office/drawing/2014/main" id="{E8ACC772-F356-6D89-3D7A-025F47387F92}"/>
                  </a:ext>
                </a:extLst>
              </p:cNvPr>
              <p:cNvCxnSpPr>
                <a:cxnSpLocks/>
              </p:cNvCxnSpPr>
              <p:nvPr/>
            </p:nvCxnSpPr>
            <p:spPr>
              <a:xfrm rot="8289944" flipV="1">
                <a:off x="3896476" y="3792642"/>
                <a:ext cx="288825" cy="680184"/>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82BD33B-C5FF-4A89-5303-FC4E4D575D22}"/>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5826361-F2BC-1D95-0AAF-546AED3288C6}"/>
                  </a:ext>
                </a:extLst>
              </p:cNvPr>
              <p:cNvCxnSpPr>
                <a:cxnSpLocks/>
              </p:cNvCxnSpPr>
              <p:nvPr/>
            </p:nvCxnSpPr>
            <p:spPr>
              <a:xfrm flipH="1">
                <a:off x="3986572" y="460682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54" name="TextBox 53">
              <a:extLst>
                <a:ext uri="{FF2B5EF4-FFF2-40B4-BE49-F238E27FC236}">
                  <a16:creationId xmlns:a16="http://schemas.microsoft.com/office/drawing/2014/main" id="{5CA160A4-5BD8-5A3F-5E2E-E91947964607}"/>
                </a:ext>
              </a:extLst>
            </p:cNvPr>
            <p:cNvSpPr txBox="1"/>
            <p:nvPr/>
          </p:nvSpPr>
          <p:spPr>
            <a:xfrm>
              <a:off x="2452661" y="3603318"/>
              <a:ext cx="567784" cy="261610"/>
            </a:xfrm>
            <a:prstGeom prst="rect">
              <a:avLst/>
            </a:prstGeom>
            <a:noFill/>
          </p:spPr>
          <p:txBody>
            <a:bodyPr wrap="none" rtlCol="0">
              <a:spAutoFit/>
            </a:bodyPr>
            <a:lstStyle/>
            <a:p>
              <a:r>
                <a:rPr lang="en-US" sz="1050" dirty="0"/>
                <a:t>8.3 cm</a:t>
              </a:r>
            </a:p>
          </p:txBody>
        </p:sp>
        <p:grpSp>
          <p:nvGrpSpPr>
            <p:cNvPr id="55" name="Group 54">
              <a:extLst>
                <a:ext uri="{FF2B5EF4-FFF2-40B4-BE49-F238E27FC236}">
                  <a16:creationId xmlns:a16="http://schemas.microsoft.com/office/drawing/2014/main" id="{90EDD10F-42D8-22AE-3423-29010E632EB6}"/>
                </a:ext>
              </a:extLst>
            </p:cNvPr>
            <p:cNvGrpSpPr/>
            <p:nvPr/>
          </p:nvGrpSpPr>
          <p:grpSpPr>
            <a:xfrm rot="16200000">
              <a:off x="2398544" y="4760784"/>
              <a:ext cx="120269" cy="821735"/>
              <a:chOff x="4003766" y="3658645"/>
              <a:chExt cx="93120" cy="1066795"/>
            </a:xfrm>
          </p:grpSpPr>
          <p:cxnSp>
            <p:nvCxnSpPr>
              <p:cNvPr id="56" name="Straight Connector 55">
                <a:extLst>
                  <a:ext uri="{FF2B5EF4-FFF2-40B4-BE49-F238E27FC236}">
                    <a16:creationId xmlns:a16="http://schemas.microsoft.com/office/drawing/2014/main" id="{FCFCB7E7-ED66-EC77-D698-6956EE751FE9}"/>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AD1D4A4-F926-A7A1-B713-9E6920BB4CE7}"/>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675EAB7-2276-5CA4-D72F-879676F32576}"/>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59" name="TextBox 58">
              <a:extLst>
                <a:ext uri="{FF2B5EF4-FFF2-40B4-BE49-F238E27FC236}">
                  <a16:creationId xmlns:a16="http://schemas.microsoft.com/office/drawing/2014/main" id="{93B2C0CB-C66D-6555-E3F7-833E792DA3C3}"/>
                </a:ext>
              </a:extLst>
            </p:cNvPr>
            <p:cNvSpPr txBox="1"/>
            <p:nvPr/>
          </p:nvSpPr>
          <p:spPr>
            <a:xfrm>
              <a:off x="2126573" y="5159730"/>
              <a:ext cx="551755" cy="253916"/>
            </a:xfrm>
            <a:prstGeom prst="rect">
              <a:avLst/>
            </a:prstGeom>
            <a:noFill/>
          </p:spPr>
          <p:txBody>
            <a:bodyPr wrap="none" rtlCol="0">
              <a:spAutoFit/>
            </a:bodyPr>
            <a:lstStyle/>
            <a:p>
              <a:r>
                <a:rPr lang="en-US" sz="1050" dirty="0"/>
                <a:t>5.8 cm</a:t>
              </a:r>
            </a:p>
          </p:txBody>
        </p:sp>
        <p:grpSp>
          <p:nvGrpSpPr>
            <p:cNvPr id="60" name="Group 59">
              <a:extLst>
                <a:ext uri="{FF2B5EF4-FFF2-40B4-BE49-F238E27FC236}">
                  <a16:creationId xmlns:a16="http://schemas.microsoft.com/office/drawing/2014/main" id="{8A970E47-BA53-00D1-7089-A969C7ABE048}"/>
                </a:ext>
              </a:extLst>
            </p:cNvPr>
            <p:cNvGrpSpPr/>
            <p:nvPr/>
          </p:nvGrpSpPr>
          <p:grpSpPr>
            <a:xfrm rot="10800000">
              <a:off x="2201301" y="4723627"/>
              <a:ext cx="91440" cy="226796"/>
              <a:chOff x="4003766" y="3658645"/>
              <a:chExt cx="93120" cy="1066795"/>
            </a:xfrm>
          </p:grpSpPr>
          <p:cxnSp>
            <p:nvCxnSpPr>
              <p:cNvPr id="61" name="Straight Connector 60">
                <a:extLst>
                  <a:ext uri="{FF2B5EF4-FFF2-40B4-BE49-F238E27FC236}">
                    <a16:creationId xmlns:a16="http://schemas.microsoft.com/office/drawing/2014/main" id="{62E628F5-2478-6EDD-F646-DC4B332ED411}"/>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537E4354-FE42-F34F-16D0-4DBBA85D1A97}"/>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9E5A1FE-FECC-BADB-36DE-C60E2338D630}"/>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64" name="TextBox 63">
              <a:extLst>
                <a:ext uri="{FF2B5EF4-FFF2-40B4-BE49-F238E27FC236}">
                  <a16:creationId xmlns:a16="http://schemas.microsoft.com/office/drawing/2014/main" id="{1211D415-0BA1-F7E7-A4DE-CDEF8C5BE47A}"/>
                </a:ext>
              </a:extLst>
            </p:cNvPr>
            <p:cNvSpPr txBox="1"/>
            <p:nvPr/>
          </p:nvSpPr>
          <p:spPr>
            <a:xfrm>
              <a:off x="2261858" y="4702529"/>
              <a:ext cx="551754" cy="253916"/>
            </a:xfrm>
            <a:prstGeom prst="rect">
              <a:avLst/>
            </a:prstGeom>
            <a:noFill/>
          </p:spPr>
          <p:txBody>
            <a:bodyPr wrap="none" rtlCol="0">
              <a:spAutoFit/>
            </a:bodyPr>
            <a:lstStyle/>
            <a:p>
              <a:r>
                <a:rPr lang="en-US" sz="1050" dirty="0"/>
                <a:t>2.6 cm</a:t>
              </a:r>
            </a:p>
          </p:txBody>
        </p:sp>
        <p:grpSp>
          <p:nvGrpSpPr>
            <p:cNvPr id="65" name="Group 64">
              <a:extLst>
                <a:ext uri="{FF2B5EF4-FFF2-40B4-BE49-F238E27FC236}">
                  <a16:creationId xmlns:a16="http://schemas.microsoft.com/office/drawing/2014/main" id="{9ED8E129-2F3B-E2BC-D010-6EC5D1421545}"/>
                </a:ext>
              </a:extLst>
            </p:cNvPr>
            <p:cNvGrpSpPr/>
            <p:nvPr/>
          </p:nvGrpSpPr>
          <p:grpSpPr>
            <a:xfrm rot="10800000">
              <a:off x="4340342" y="4022257"/>
              <a:ext cx="124692" cy="640080"/>
              <a:chOff x="4003766" y="3658645"/>
              <a:chExt cx="93120" cy="1066795"/>
            </a:xfrm>
          </p:grpSpPr>
          <p:cxnSp>
            <p:nvCxnSpPr>
              <p:cNvPr id="66" name="Straight Connector 65">
                <a:extLst>
                  <a:ext uri="{FF2B5EF4-FFF2-40B4-BE49-F238E27FC236}">
                    <a16:creationId xmlns:a16="http://schemas.microsoft.com/office/drawing/2014/main" id="{084EFF60-448D-F6E1-BF36-D07A9E0090C4}"/>
                  </a:ext>
                </a:extLst>
              </p:cNvPr>
              <p:cNvCxnSpPr/>
              <p:nvPr/>
            </p:nvCxnSpPr>
            <p:spPr>
              <a:xfrm>
                <a:off x="4049486" y="3658645"/>
                <a:ext cx="0" cy="106408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D3693203-1526-6EE9-8704-E28C11820402}"/>
                  </a:ext>
                </a:extLst>
              </p:cNvPr>
              <p:cNvCxnSpPr>
                <a:cxnSpLocks/>
              </p:cNvCxnSpPr>
              <p:nvPr/>
            </p:nvCxnSpPr>
            <p:spPr>
              <a:xfrm flipH="1">
                <a:off x="4003766" y="3658645"/>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8260266-03ED-523A-CA87-CB066A8DDBBC}"/>
                  </a:ext>
                </a:extLst>
              </p:cNvPr>
              <p:cNvCxnSpPr>
                <a:cxnSpLocks/>
              </p:cNvCxnSpPr>
              <p:nvPr/>
            </p:nvCxnSpPr>
            <p:spPr>
              <a:xfrm flipH="1">
                <a:off x="4005446" y="4725440"/>
                <a:ext cx="91440" cy="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grpSp>
        <p:sp>
          <p:nvSpPr>
            <p:cNvPr id="69" name="TextBox 68">
              <a:extLst>
                <a:ext uri="{FF2B5EF4-FFF2-40B4-BE49-F238E27FC236}">
                  <a16:creationId xmlns:a16="http://schemas.microsoft.com/office/drawing/2014/main" id="{73A1935E-AE76-E6F1-88DA-CB0931649C96}"/>
                </a:ext>
              </a:extLst>
            </p:cNvPr>
            <p:cNvSpPr txBox="1"/>
            <p:nvPr/>
          </p:nvSpPr>
          <p:spPr>
            <a:xfrm>
              <a:off x="4352233" y="4106816"/>
              <a:ext cx="431929" cy="513087"/>
            </a:xfrm>
            <a:prstGeom prst="rect">
              <a:avLst/>
            </a:prstGeom>
            <a:noFill/>
          </p:spPr>
          <p:txBody>
            <a:bodyPr wrap="none" rtlCol="0">
              <a:spAutoFit/>
            </a:bodyPr>
            <a:lstStyle/>
            <a:p>
              <a:pPr algn="ctr"/>
              <a:r>
                <a:rPr lang="en-US" sz="1050" dirty="0"/>
                <a:t>5 </a:t>
              </a:r>
            </a:p>
            <a:p>
              <a:pPr algn="ctr"/>
              <a:r>
                <a:rPr lang="en-US" sz="1050" dirty="0"/>
                <a:t>cm</a:t>
              </a:r>
            </a:p>
          </p:txBody>
        </p:sp>
      </p:grpSp>
      <p:sp>
        <p:nvSpPr>
          <p:cNvPr id="75" name="TextBox 74">
            <a:extLst>
              <a:ext uri="{FF2B5EF4-FFF2-40B4-BE49-F238E27FC236}">
                <a16:creationId xmlns:a16="http://schemas.microsoft.com/office/drawing/2014/main" id="{70E665F4-AA6D-C9A6-B112-3FB214613347}"/>
              </a:ext>
            </a:extLst>
          </p:cNvPr>
          <p:cNvSpPr txBox="1"/>
          <p:nvPr/>
        </p:nvSpPr>
        <p:spPr>
          <a:xfrm>
            <a:off x="544079" y="369227"/>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76" name="TextBox 75">
            <a:extLst>
              <a:ext uri="{FF2B5EF4-FFF2-40B4-BE49-F238E27FC236}">
                <a16:creationId xmlns:a16="http://schemas.microsoft.com/office/drawing/2014/main" id="{7CDA3921-60EB-A197-8248-92CC135A36CF}"/>
              </a:ext>
            </a:extLst>
          </p:cNvPr>
          <p:cNvSpPr txBox="1"/>
          <p:nvPr/>
        </p:nvSpPr>
        <p:spPr>
          <a:xfrm>
            <a:off x="3936761" y="369227"/>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77" name="TextBox 76">
            <a:extLst>
              <a:ext uri="{FF2B5EF4-FFF2-40B4-BE49-F238E27FC236}">
                <a16:creationId xmlns:a16="http://schemas.microsoft.com/office/drawing/2014/main" id="{C25A167D-3A68-8CE6-2B26-222AB694177D}"/>
              </a:ext>
            </a:extLst>
          </p:cNvPr>
          <p:cNvSpPr txBox="1"/>
          <p:nvPr/>
        </p:nvSpPr>
        <p:spPr>
          <a:xfrm>
            <a:off x="410038" y="2502346"/>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79" name="TextBox 78">
            <a:extLst>
              <a:ext uri="{FF2B5EF4-FFF2-40B4-BE49-F238E27FC236}">
                <a16:creationId xmlns:a16="http://schemas.microsoft.com/office/drawing/2014/main" id="{85E52E49-0FF3-EC92-10AB-BBF5CF2DEE6E}"/>
              </a:ext>
            </a:extLst>
          </p:cNvPr>
          <p:cNvSpPr txBox="1"/>
          <p:nvPr/>
        </p:nvSpPr>
        <p:spPr>
          <a:xfrm>
            <a:off x="456134" y="5805853"/>
            <a:ext cx="6002522" cy="1015663"/>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4</a:t>
            </a:r>
            <a:r>
              <a:rPr lang="en-US" sz="1000" dirty="0">
                <a:latin typeface="Arial" panose="020B0604020202020204" pitchFamily="34" charset="0"/>
                <a:cs typeface="Arial" panose="020B0604020202020204" pitchFamily="34" charset="0"/>
              </a:rPr>
              <a:t>. Experimental setup of the choice chamber. The chamber was constructed from two large and one small (tunnel) clear acrylic containers (A) suspended in acoustic foam (B), with a piezo electric contact microphone attached to the bottom of each large container. The results from testing the resultant vibrations are displayed in C. We recorded vibrations for thirty seconds during playback at points all across a chamber. We set the quietest recording to 0, and the colors and numbers represent the relative increase in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(dB) from the quietest position. </a:t>
            </a:r>
          </a:p>
        </p:txBody>
      </p:sp>
      <p:pic>
        <p:nvPicPr>
          <p:cNvPr id="80" name="Picture 79">
            <a:extLst>
              <a:ext uri="{FF2B5EF4-FFF2-40B4-BE49-F238E27FC236}">
                <a16:creationId xmlns:a16="http://schemas.microsoft.com/office/drawing/2014/main" id="{0C6B710C-DC50-9B1F-0F46-D0BEDB9CD170}"/>
              </a:ext>
            </a:extLst>
          </p:cNvPr>
          <p:cNvPicPr>
            <a:picLocks noChangeAspect="1"/>
          </p:cNvPicPr>
          <p:nvPr/>
        </p:nvPicPr>
        <p:blipFill rotWithShape="1">
          <a:blip r:embed="rId3"/>
          <a:srcRect l="15632" t="19588" r="11242" b="3390"/>
          <a:stretch/>
        </p:blipFill>
        <p:spPr>
          <a:xfrm>
            <a:off x="4172656" y="608575"/>
            <a:ext cx="2286000" cy="1808092"/>
          </a:xfrm>
          <a:prstGeom prst="rect">
            <a:avLst/>
          </a:prstGeom>
        </p:spPr>
      </p:pic>
      <p:sp>
        <p:nvSpPr>
          <p:cNvPr id="81" name="TextBox 80">
            <a:extLst>
              <a:ext uri="{FF2B5EF4-FFF2-40B4-BE49-F238E27FC236}">
                <a16:creationId xmlns:a16="http://schemas.microsoft.com/office/drawing/2014/main" id="{89918DDB-3130-6022-7EA0-7CAC0B66F34E}"/>
              </a:ext>
            </a:extLst>
          </p:cNvPr>
          <p:cNvSpPr txBox="1"/>
          <p:nvPr/>
        </p:nvSpPr>
        <p:spPr>
          <a:xfrm>
            <a:off x="4201255" y="2140666"/>
            <a:ext cx="716863" cy="246221"/>
          </a:xfrm>
          <a:prstGeom prst="rect">
            <a:avLst/>
          </a:prstGeom>
          <a:solidFill>
            <a:schemeClr val="bg1"/>
          </a:solidFill>
        </p:spPr>
        <p:txBody>
          <a:bodyPr wrap="none" rtlCol="0">
            <a:spAutoFit/>
          </a:bodyPr>
          <a:lstStyle/>
          <a:p>
            <a:r>
              <a:rPr lang="en-US" sz="1000" dirty="0">
                <a:latin typeface="Arial" panose="020B0604020202020204" pitchFamily="34" charset="0"/>
                <a:cs typeface="Arial" panose="020B0604020202020204" pitchFamily="34" charset="0"/>
              </a:rPr>
              <a:t>Top View</a:t>
            </a:r>
          </a:p>
        </p:txBody>
      </p:sp>
    </p:spTree>
    <p:extLst>
      <p:ext uri="{BB962C8B-B14F-4D97-AF65-F5344CB8AC3E}">
        <p14:creationId xmlns:p14="http://schemas.microsoft.com/office/powerpoint/2010/main" val="120673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63FA243-1848-8C47-3B90-0453B0DAC9D3}"/>
              </a:ext>
            </a:extLst>
          </p:cNvPr>
          <p:cNvPicPr>
            <a:picLocks noChangeAspect="1"/>
          </p:cNvPicPr>
          <p:nvPr/>
        </p:nvPicPr>
        <p:blipFill rotWithShape="1">
          <a:blip r:embed="rId2"/>
          <a:srcRect l="-496" t="13591" r="496"/>
          <a:stretch/>
        </p:blipFill>
        <p:spPr>
          <a:xfrm>
            <a:off x="457200" y="1646271"/>
            <a:ext cx="5943600" cy="5135850"/>
          </a:xfrm>
          <a:prstGeom prst="rect">
            <a:avLst/>
          </a:prstGeom>
        </p:spPr>
      </p:pic>
      <p:sp>
        <p:nvSpPr>
          <p:cNvPr id="26" name="TextBox 25">
            <a:extLst>
              <a:ext uri="{FF2B5EF4-FFF2-40B4-BE49-F238E27FC236}">
                <a16:creationId xmlns:a16="http://schemas.microsoft.com/office/drawing/2014/main" id="{62669521-3CD2-1434-ADB0-C097760FF43F}"/>
              </a:ext>
            </a:extLst>
          </p:cNvPr>
          <p:cNvSpPr txBox="1"/>
          <p:nvPr/>
        </p:nvSpPr>
        <p:spPr>
          <a:xfrm>
            <a:off x="457200" y="6951950"/>
            <a:ext cx="6002522" cy="1323439"/>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5</a:t>
            </a:r>
            <a:r>
              <a:rPr lang="en-US" sz="1000" dirty="0">
                <a:latin typeface="Arial" panose="020B0604020202020204" pitchFamily="34" charset="0"/>
                <a:cs typeface="Arial" panose="020B0604020202020204" pitchFamily="34" charset="0"/>
              </a:rPr>
              <a:t>. Results of choice chamber experiment. The proportion of observations of spiders’ positions (A) and proportion of dry silk mass (B) found on the loud side (vs the quiet side) of the choice chamber for spiders of different ages and from sites with different vibratory profiles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The proportion of total dry silk mass found in the chamber parts (loud, quiet, or tunnel) for spiders of different ages and from sites with differing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(C). The lines and error ribbons represent the mean and standard error from the model predictions, respectively. Points represent the raw data. Since A-B represents binomial data (i.e. crowding of points at 0 and 1), point size represents the number of observations at that age. Lack of choice is represented by the dashed line at 50%. </a:t>
            </a:r>
          </a:p>
        </p:txBody>
      </p:sp>
      <p:sp>
        <p:nvSpPr>
          <p:cNvPr id="2" name="TextBox 1">
            <a:extLst>
              <a:ext uri="{FF2B5EF4-FFF2-40B4-BE49-F238E27FC236}">
                <a16:creationId xmlns:a16="http://schemas.microsoft.com/office/drawing/2014/main" id="{56C03DF4-A549-2F1E-2632-6513691E04B1}"/>
              </a:ext>
            </a:extLst>
          </p:cNvPr>
          <p:cNvSpPr txBox="1"/>
          <p:nvPr/>
        </p:nvSpPr>
        <p:spPr>
          <a:xfrm>
            <a:off x="457200" y="1315135"/>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3" name="TextBox 2">
            <a:extLst>
              <a:ext uri="{FF2B5EF4-FFF2-40B4-BE49-F238E27FC236}">
                <a16:creationId xmlns:a16="http://schemas.microsoft.com/office/drawing/2014/main" id="{B36592E2-DCE6-E983-D087-6DE6E143C96F}"/>
              </a:ext>
            </a:extLst>
          </p:cNvPr>
          <p:cNvSpPr txBox="1"/>
          <p:nvPr/>
        </p:nvSpPr>
        <p:spPr>
          <a:xfrm>
            <a:off x="3720629" y="1744632"/>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4" name="TextBox 3">
            <a:extLst>
              <a:ext uri="{FF2B5EF4-FFF2-40B4-BE49-F238E27FC236}">
                <a16:creationId xmlns:a16="http://schemas.microsoft.com/office/drawing/2014/main" id="{907F7AC0-99A4-A7E1-9C15-93F5F92AF03F}"/>
              </a:ext>
            </a:extLst>
          </p:cNvPr>
          <p:cNvSpPr txBox="1"/>
          <p:nvPr/>
        </p:nvSpPr>
        <p:spPr>
          <a:xfrm>
            <a:off x="457200" y="4170332"/>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pic>
        <p:nvPicPr>
          <p:cNvPr id="5" name="Picture 4">
            <a:extLst>
              <a:ext uri="{FF2B5EF4-FFF2-40B4-BE49-F238E27FC236}">
                <a16:creationId xmlns:a16="http://schemas.microsoft.com/office/drawing/2014/main" id="{6D105383-43BC-DCBC-8C7F-DB91017CF6A7}"/>
              </a:ext>
            </a:extLst>
          </p:cNvPr>
          <p:cNvPicPr>
            <a:picLocks noChangeAspect="1"/>
          </p:cNvPicPr>
          <p:nvPr/>
        </p:nvPicPr>
        <p:blipFill rotWithShape="1">
          <a:blip r:embed="rId2"/>
          <a:srcRect l="4273" b="84487"/>
          <a:stretch/>
        </p:blipFill>
        <p:spPr>
          <a:xfrm>
            <a:off x="770122" y="466664"/>
            <a:ext cx="5689600" cy="922050"/>
          </a:xfrm>
          <a:prstGeom prst="rect">
            <a:avLst/>
          </a:prstGeom>
        </p:spPr>
      </p:pic>
      <p:sp>
        <p:nvSpPr>
          <p:cNvPr id="6" name="TextBox 5">
            <a:extLst>
              <a:ext uri="{FF2B5EF4-FFF2-40B4-BE49-F238E27FC236}">
                <a16:creationId xmlns:a16="http://schemas.microsoft.com/office/drawing/2014/main" id="{09BDEC55-46C1-54DD-E6B4-2A09E2AD927A}"/>
              </a:ext>
            </a:extLst>
          </p:cNvPr>
          <p:cNvSpPr txBox="1"/>
          <p:nvPr/>
        </p:nvSpPr>
        <p:spPr>
          <a:xfrm>
            <a:off x="3480109" y="1315135"/>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7" name="Rectangle 6">
            <a:extLst>
              <a:ext uri="{FF2B5EF4-FFF2-40B4-BE49-F238E27FC236}">
                <a16:creationId xmlns:a16="http://schemas.microsoft.com/office/drawing/2014/main" id="{4F2F24CE-CDC5-A4F5-311C-10F803B0B7AA}"/>
              </a:ext>
            </a:extLst>
          </p:cNvPr>
          <p:cNvSpPr/>
          <p:nvPr/>
        </p:nvSpPr>
        <p:spPr>
          <a:xfrm>
            <a:off x="2019300" y="1516086"/>
            <a:ext cx="1041400" cy="2285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977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5AF55A-E1FC-0FFF-9B85-4395CE641454}"/>
              </a:ext>
            </a:extLst>
          </p:cNvPr>
          <p:cNvSpPr txBox="1"/>
          <p:nvPr/>
        </p:nvSpPr>
        <p:spPr>
          <a:xfrm>
            <a:off x="457200" y="517756"/>
            <a:ext cx="6002522"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2</a:t>
            </a:r>
            <a:r>
              <a:rPr lang="en-US" sz="1000" dirty="0">
                <a:latin typeface="Arial" panose="020B0604020202020204" pitchFamily="34" charset="0"/>
                <a:cs typeface="Arial" panose="020B0604020202020204" pitchFamily="34" charset="0"/>
              </a:rPr>
              <a:t>. Final model results of the statistical analyses investigating predictors of spiders’ choice of vibratory environment. </a:t>
            </a:r>
          </a:p>
        </p:txBody>
      </p:sp>
      <p:pic>
        <p:nvPicPr>
          <p:cNvPr id="2" name="Picture 1">
            <a:extLst>
              <a:ext uri="{FF2B5EF4-FFF2-40B4-BE49-F238E27FC236}">
                <a16:creationId xmlns:a16="http://schemas.microsoft.com/office/drawing/2014/main" id="{35DF72D0-5B04-1BFE-E06C-50B678954663}"/>
              </a:ext>
            </a:extLst>
          </p:cNvPr>
          <p:cNvPicPr>
            <a:picLocks noChangeAspect="1"/>
          </p:cNvPicPr>
          <p:nvPr/>
        </p:nvPicPr>
        <p:blipFill>
          <a:blip r:embed="rId2"/>
          <a:stretch>
            <a:fillRect/>
          </a:stretch>
        </p:blipFill>
        <p:spPr>
          <a:xfrm>
            <a:off x="457200" y="848910"/>
            <a:ext cx="5943600" cy="3381567"/>
          </a:xfrm>
          <a:prstGeom prst="rect">
            <a:avLst/>
          </a:prstGeom>
        </p:spPr>
      </p:pic>
    </p:spTree>
    <p:extLst>
      <p:ext uri="{BB962C8B-B14F-4D97-AF65-F5344CB8AC3E}">
        <p14:creationId xmlns:p14="http://schemas.microsoft.com/office/powerpoint/2010/main" val="86998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4360D6F-41BF-1287-A900-68707AA2EFF6}"/>
              </a:ext>
            </a:extLst>
          </p:cNvPr>
          <p:cNvGrpSpPr/>
          <p:nvPr/>
        </p:nvGrpSpPr>
        <p:grpSpPr>
          <a:xfrm>
            <a:off x="3880610" y="5897492"/>
            <a:ext cx="2700253" cy="1110722"/>
            <a:chOff x="3429000" y="872762"/>
            <a:chExt cx="2700253" cy="1110722"/>
          </a:xfrm>
        </p:grpSpPr>
        <p:grpSp>
          <p:nvGrpSpPr>
            <p:cNvPr id="3" name="Group 2">
              <a:extLst>
                <a:ext uri="{FF2B5EF4-FFF2-40B4-BE49-F238E27FC236}">
                  <a16:creationId xmlns:a16="http://schemas.microsoft.com/office/drawing/2014/main" id="{D5AB4E9F-B487-8ED9-7EB8-235F71913216}"/>
                </a:ext>
              </a:extLst>
            </p:cNvPr>
            <p:cNvGrpSpPr/>
            <p:nvPr/>
          </p:nvGrpSpPr>
          <p:grpSpPr>
            <a:xfrm>
              <a:off x="3429000" y="872762"/>
              <a:ext cx="2700253" cy="1110722"/>
              <a:chOff x="530704" y="3658645"/>
              <a:chExt cx="3334468" cy="1371600"/>
            </a:xfrm>
          </p:grpSpPr>
          <p:sp>
            <p:nvSpPr>
              <p:cNvPr id="34" name="Cube 33">
                <a:extLst>
                  <a:ext uri="{FF2B5EF4-FFF2-40B4-BE49-F238E27FC236}">
                    <a16:creationId xmlns:a16="http://schemas.microsoft.com/office/drawing/2014/main" id="{12106398-BA06-2C46-ABC5-7ED25B319ECC}"/>
                  </a:ext>
                </a:extLst>
              </p:cNvPr>
              <p:cNvSpPr/>
              <p:nvPr/>
            </p:nvSpPr>
            <p:spPr>
              <a:xfrm>
                <a:off x="530704" y="3658645"/>
                <a:ext cx="1371600" cy="1371600"/>
              </a:xfrm>
              <a:prstGeom prst="cube">
                <a:avLst/>
              </a:prstGeom>
              <a:solidFill>
                <a:schemeClr val="tx2">
                  <a:lumMod val="20000"/>
                  <a:lumOff val="80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ube 36">
                <a:extLst>
                  <a:ext uri="{FF2B5EF4-FFF2-40B4-BE49-F238E27FC236}">
                    <a16:creationId xmlns:a16="http://schemas.microsoft.com/office/drawing/2014/main" id="{F6E2F290-9742-5B9A-B1FA-B02F83E5E09B}"/>
                  </a:ext>
                </a:extLst>
              </p:cNvPr>
              <p:cNvSpPr/>
              <p:nvPr/>
            </p:nvSpPr>
            <p:spPr>
              <a:xfrm>
                <a:off x="1644539" y="4473814"/>
                <a:ext cx="960120" cy="457200"/>
              </a:xfrm>
              <a:prstGeom prst="cube">
                <a:avLst/>
              </a:prstGeom>
              <a:solidFill>
                <a:schemeClr val="bg1">
                  <a:lumMod val="95000"/>
                  <a:alpha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latin typeface="Arial" panose="020B0604020202020204" pitchFamily="34" charset="0"/>
                  <a:cs typeface="Arial" panose="020B0604020202020204" pitchFamily="34" charset="0"/>
                </a:endParaRPr>
              </a:p>
            </p:txBody>
          </p:sp>
          <p:sp>
            <p:nvSpPr>
              <p:cNvPr id="38" name="Cube 37">
                <a:extLst>
                  <a:ext uri="{FF2B5EF4-FFF2-40B4-BE49-F238E27FC236}">
                    <a16:creationId xmlns:a16="http://schemas.microsoft.com/office/drawing/2014/main" id="{7466FB7C-49C8-7CE6-C0FF-D9888F86E5A0}"/>
                  </a:ext>
                </a:extLst>
              </p:cNvPr>
              <p:cNvSpPr/>
              <p:nvPr/>
            </p:nvSpPr>
            <p:spPr>
              <a:xfrm>
                <a:off x="2493572" y="3658645"/>
                <a:ext cx="1371600" cy="1371600"/>
              </a:xfrm>
              <a:prstGeom prst="cube">
                <a:avLst/>
              </a:prstGeom>
              <a:solidFill>
                <a:schemeClr val="tx2">
                  <a:lumMod val="75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41" name="TextBox 40">
              <a:extLst>
                <a:ext uri="{FF2B5EF4-FFF2-40B4-BE49-F238E27FC236}">
                  <a16:creationId xmlns:a16="http://schemas.microsoft.com/office/drawing/2014/main" id="{8A251910-0ED7-1E6E-0C26-42722AF159A4}"/>
                </a:ext>
              </a:extLst>
            </p:cNvPr>
            <p:cNvSpPr txBox="1"/>
            <p:nvPr/>
          </p:nvSpPr>
          <p:spPr>
            <a:xfrm>
              <a:off x="4283546" y="1654331"/>
              <a:ext cx="739305"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Tunnel (-)</a:t>
              </a:r>
            </a:p>
          </p:txBody>
        </p:sp>
        <p:sp>
          <p:nvSpPr>
            <p:cNvPr id="42" name="TextBox 41">
              <a:extLst>
                <a:ext uri="{FF2B5EF4-FFF2-40B4-BE49-F238E27FC236}">
                  <a16:creationId xmlns:a16="http://schemas.microsoft.com/office/drawing/2014/main" id="{9830DC9E-A016-4A58-E396-04B38D58B16E}"/>
                </a:ext>
              </a:extLst>
            </p:cNvPr>
            <p:cNvSpPr txBox="1"/>
            <p:nvPr/>
          </p:nvSpPr>
          <p:spPr>
            <a:xfrm>
              <a:off x="3509104" y="1414599"/>
              <a:ext cx="71605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Quiet (0)</a:t>
              </a:r>
            </a:p>
          </p:txBody>
        </p:sp>
        <p:sp>
          <p:nvSpPr>
            <p:cNvPr id="43" name="TextBox 42">
              <a:extLst>
                <a:ext uri="{FF2B5EF4-FFF2-40B4-BE49-F238E27FC236}">
                  <a16:creationId xmlns:a16="http://schemas.microsoft.com/office/drawing/2014/main" id="{EA0E16DC-16F8-825A-CF75-1CA172C8A211}"/>
                </a:ext>
              </a:extLst>
            </p:cNvPr>
            <p:cNvSpPr txBox="1"/>
            <p:nvPr/>
          </p:nvSpPr>
          <p:spPr>
            <a:xfrm>
              <a:off x="5097541" y="1428123"/>
              <a:ext cx="777505"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Loud (1)</a:t>
              </a:r>
            </a:p>
          </p:txBody>
        </p:sp>
      </p:grpSp>
      <p:pic>
        <p:nvPicPr>
          <p:cNvPr id="46" name="Picture 45">
            <a:extLst>
              <a:ext uri="{FF2B5EF4-FFF2-40B4-BE49-F238E27FC236}">
                <a16:creationId xmlns:a16="http://schemas.microsoft.com/office/drawing/2014/main" id="{2A7ED5CC-1F7F-B80E-A693-5A9D0923D720}"/>
              </a:ext>
            </a:extLst>
          </p:cNvPr>
          <p:cNvPicPr>
            <a:picLocks noChangeAspect="1"/>
          </p:cNvPicPr>
          <p:nvPr/>
        </p:nvPicPr>
        <p:blipFill rotWithShape="1">
          <a:blip r:embed="rId2"/>
          <a:srcRect t="18012"/>
          <a:stretch/>
        </p:blipFill>
        <p:spPr>
          <a:xfrm>
            <a:off x="466025" y="5551519"/>
            <a:ext cx="3200400" cy="2249092"/>
          </a:xfrm>
          <a:prstGeom prst="rect">
            <a:avLst/>
          </a:prstGeom>
        </p:spPr>
      </p:pic>
      <p:grpSp>
        <p:nvGrpSpPr>
          <p:cNvPr id="48" name="Group 47">
            <a:extLst>
              <a:ext uri="{FF2B5EF4-FFF2-40B4-BE49-F238E27FC236}">
                <a16:creationId xmlns:a16="http://schemas.microsoft.com/office/drawing/2014/main" id="{0639CB0F-EA22-8B09-C865-E40B6F71CB3A}"/>
              </a:ext>
            </a:extLst>
          </p:cNvPr>
          <p:cNvGrpSpPr/>
          <p:nvPr/>
        </p:nvGrpSpPr>
        <p:grpSpPr>
          <a:xfrm>
            <a:off x="3821219" y="2160649"/>
            <a:ext cx="2700253" cy="1110722"/>
            <a:chOff x="3429000" y="872762"/>
            <a:chExt cx="2700253" cy="1110722"/>
          </a:xfrm>
        </p:grpSpPr>
        <p:grpSp>
          <p:nvGrpSpPr>
            <p:cNvPr id="49" name="Group 48">
              <a:extLst>
                <a:ext uri="{FF2B5EF4-FFF2-40B4-BE49-F238E27FC236}">
                  <a16:creationId xmlns:a16="http://schemas.microsoft.com/office/drawing/2014/main" id="{604F3239-0A66-24C4-79A9-4F8129916565}"/>
                </a:ext>
              </a:extLst>
            </p:cNvPr>
            <p:cNvGrpSpPr/>
            <p:nvPr/>
          </p:nvGrpSpPr>
          <p:grpSpPr>
            <a:xfrm>
              <a:off x="3429000" y="872762"/>
              <a:ext cx="2700253" cy="1110722"/>
              <a:chOff x="530704" y="3658645"/>
              <a:chExt cx="3334468" cy="1371600"/>
            </a:xfrm>
          </p:grpSpPr>
          <p:sp>
            <p:nvSpPr>
              <p:cNvPr id="53" name="Cube 52">
                <a:extLst>
                  <a:ext uri="{FF2B5EF4-FFF2-40B4-BE49-F238E27FC236}">
                    <a16:creationId xmlns:a16="http://schemas.microsoft.com/office/drawing/2014/main" id="{F44BD710-C9AB-79EE-4826-452B8B3DF7AF}"/>
                  </a:ext>
                </a:extLst>
              </p:cNvPr>
              <p:cNvSpPr/>
              <p:nvPr/>
            </p:nvSpPr>
            <p:spPr>
              <a:xfrm>
                <a:off x="530704" y="3658645"/>
                <a:ext cx="1371600" cy="1371600"/>
              </a:xfrm>
              <a:prstGeom prst="cube">
                <a:avLst/>
              </a:prstGeom>
              <a:solidFill>
                <a:schemeClr val="tx2">
                  <a:lumMod val="20000"/>
                  <a:lumOff val="80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D226F359-0F88-1C47-5636-40E2BA3FF420}"/>
                  </a:ext>
                </a:extLst>
              </p:cNvPr>
              <p:cNvSpPr/>
              <p:nvPr/>
            </p:nvSpPr>
            <p:spPr>
              <a:xfrm>
                <a:off x="1644539" y="4473814"/>
                <a:ext cx="960120" cy="457200"/>
              </a:xfrm>
              <a:prstGeom prst="cube">
                <a:avLst/>
              </a:prstGeom>
              <a:solidFill>
                <a:schemeClr val="tx2">
                  <a:lumMod val="75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sp>
            <p:nvSpPr>
              <p:cNvPr id="55" name="Cube 54">
                <a:extLst>
                  <a:ext uri="{FF2B5EF4-FFF2-40B4-BE49-F238E27FC236}">
                    <a16:creationId xmlns:a16="http://schemas.microsoft.com/office/drawing/2014/main" id="{D6FBC391-B4CF-9F9C-C8A1-C757A99F44CA}"/>
                  </a:ext>
                </a:extLst>
              </p:cNvPr>
              <p:cNvSpPr/>
              <p:nvPr/>
            </p:nvSpPr>
            <p:spPr>
              <a:xfrm>
                <a:off x="2493572" y="3658645"/>
                <a:ext cx="1371600" cy="1371600"/>
              </a:xfrm>
              <a:prstGeom prst="cube">
                <a:avLst/>
              </a:prstGeom>
              <a:solidFill>
                <a:schemeClr val="tx2">
                  <a:lumMod val="20000"/>
                  <a:lumOff val="80000"/>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8A3A2D-503F-A954-1B27-F5A381377407}"/>
                </a:ext>
              </a:extLst>
            </p:cNvPr>
            <p:cNvSpPr txBox="1"/>
            <p:nvPr/>
          </p:nvSpPr>
          <p:spPr>
            <a:xfrm>
              <a:off x="4283546" y="1654331"/>
              <a:ext cx="766557"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Tunnel (1)</a:t>
              </a:r>
            </a:p>
          </p:txBody>
        </p:sp>
        <p:sp>
          <p:nvSpPr>
            <p:cNvPr id="51" name="TextBox 50">
              <a:extLst>
                <a:ext uri="{FF2B5EF4-FFF2-40B4-BE49-F238E27FC236}">
                  <a16:creationId xmlns:a16="http://schemas.microsoft.com/office/drawing/2014/main" id="{45E56545-FBEF-F001-F7FD-E2EAD04C6BB7}"/>
                </a:ext>
              </a:extLst>
            </p:cNvPr>
            <p:cNvSpPr txBox="1"/>
            <p:nvPr/>
          </p:nvSpPr>
          <p:spPr>
            <a:xfrm>
              <a:off x="3509104" y="1414599"/>
              <a:ext cx="71605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Quiet (0)</a:t>
              </a:r>
            </a:p>
          </p:txBody>
        </p:sp>
        <p:sp>
          <p:nvSpPr>
            <p:cNvPr id="52" name="TextBox 51">
              <a:extLst>
                <a:ext uri="{FF2B5EF4-FFF2-40B4-BE49-F238E27FC236}">
                  <a16:creationId xmlns:a16="http://schemas.microsoft.com/office/drawing/2014/main" id="{2F04C062-CFCE-EEEF-72C3-4E7A6B2BAECB}"/>
                </a:ext>
              </a:extLst>
            </p:cNvPr>
            <p:cNvSpPr txBox="1"/>
            <p:nvPr/>
          </p:nvSpPr>
          <p:spPr>
            <a:xfrm>
              <a:off x="5097541" y="1428123"/>
              <a:ext cx="77750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Loud (0)</a:t>
              </a:r>
            </a:p>
          </p:txBody>
        </p:sp>
      </p:grpSp>
      <p:pic>
        <p:nvPicPr>
          <p:cNvPr id="60" name="Picture 59">
            <a:extLst>
              <a:ext uri="{FF2B5EF4-FFF2-40B4-BE49-F238E27FC236}">
                <a16:creationId xmlns:a16="http://schemas.microsoft.com/office/drawing/2014/main" id="{8F2D7490-DD79-FCE2-FDCB-6E9130D095B5}"/>
              </a:ext>
            </a:extLst>
          </p:cNvPr>
          <p:cNvPicPr>
            <a:picLocks noChangeAspect="1"/>
          </p:cNvPicPr>
          <p:nvPr/>
        </p:nvPicPr>
        <p:blipFill>
          <a:blip r:embed="rId3"/>
          <a:stretch>
            <a:fillRect/>
          </a:stretch>
        </p:blipFill>
        <p:spPr>
          <a:xfrm>
            <a:off x="95250" y="4003114"/>
            <a:ext cx="0" cy="0"/>
          </a:xfrm>
          <a:prstGeom prst="rect">
            <a:avLst/>
          </a:prstGeom>
        </p:spPr>
      </p:pic>
      <p:pic>
        <p:nvPicPr>
          <p:cNvPr id="63" name="Picture 62">
            <a:extLst>
              <a:ext uri="{FF2B5EF4-FFF2-40B4-BE49-F238E27FC236}">
                <a16:creationId xmlns:a16="http://schemas.microsoft.com/office/drawing/2014/main" id="{A9295DCD-8D8D-1F9F-0FF4-6D6D7A76CAD0}"/>
              </a:ext>
            </a:extLst>
          </p:cNvPr>
          <p:cNvPicPr>
            <a:picLocks noChangeAspect="1"/>
          </p:cNvPicPr>
          <p:nvPr/>
        </p:nvPicPr>
        <p:blipFill>
          <a:blip r:embed="rId4"/>
          <a:stretch>
            <a:fillRect/>
          </a:stretch>
        </p:blipFill>
        <p:spPr>
          <a:xfrm>
            <a:off x="207644" y="679985"/>
            <a:ext cx="3200400" cy="3200400"/>
          </a:xfrm>
          <a:prstGeom prst="rect">
            <a:avLst/>
          </a:prstGeom>
        </p:spPr>
      </p:pic>
    </p:spTree>
    <p:extLst>
      <p:ext uri="{BB962C8B-B14F-4D97-AF65-F5344CB8AC3E}">
        <p14:creationId xmlns:p14="http://schemas.microsoft.com/office/powerpoint/2010/main" val="145176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F108B33-F45D-894A-B02B-415FA6E4D2B5}"/>
              </a:ext>
            </a:extLst>
          </p:cNvPr>
          <p:cNvGrpSpPr/>
          <p:nvPr/>
        </p:nvGrpSpPr>
        <p:grpSpPr>
          <a:xfrm>
            <a:off x="274779" y="306660"/>
            <a:ext cx="5991208" cy="3028020"/>
            <a:chOff x="274779" y="306660"/>
            <a:chExt cx="5991208" cy="3028020"/>
          </a:xfrm>
        </p:grpSpPr>
        <p:pic>
          <p:nvPicPr>
            <p:cNvPr id="10" name="Picture 9">
              <a:extLst>
                <a:ext uri="{FF2B5EF4-FFF2-40B4-BE49-F238E27FC236}">
                  <a16:creationId xmlns:a16="http://schemas.microsoft.com/office/drawing/2014/main" id="{AF3603C4-5CEC-D257-1AB7-E92044ABC7D9}"/>
                </a:ext>
              </a:extLst>
            </p:cNvPr>
            <p:cNvPicPr>
              <a:picLocks noChangeAspect="1"/>
            </p:cNvPicPr>
            <p:nvPr/>
          </p:nvPicPr>
          <p:blipFill>
            <a:blip r:embed="rId2"/>
            <a:stretch>
              <a:fillRect/>
            </a:stretch>
          </p:blipFill>
          <p:spPr>
            <a:xfrm>
              <a:off x="322387" y="356809"/>
              <a:ext cx="2971800" cy="2971800"/>
            </a:xfrm>
            <a:prstGeom prst="rect">
              <a:avLst/>
            </a:prstGeom>
          </p:spPr>
        </p:pic>
        <p:pic>
          <p:nvPicPr>
            <p:cNvPr id="2" name="Picture 1">
              <a:extLst>
                <a:ext uri="{FF2B5EF4-FFF2-40B4-BE49-F238E27FC236}">
                  <a16:creationId xmlns:a16="http://schemas.microsoft.com/office/drawing/2014/main" id="{9239E165-1AC2-606B-13E2-B269684210BC}"/>
                </a:ext>
              </a:extLst>
            </p:cNvPr>
            <p:cNvPicPr>
              <a:picLocks noChangeAspect="1"/>
            </p:cNvPicPr>
            <p:nvPr/>
          </p:nvPicPr>
          <p:blipFill>
            <a:blip r:embed="rId3"/>
            <a:stretch>
              <a:fillRect/>
            </a:stretch>
          </p:blipFill>
          <p:spPr>
            <a:xfrm>
              <a:off x="3294187" y="362880"/>
              <a:ext cx="2971800" cy="2971800"/>
            </a:xfrm>
            <a:prstGeom prst="rect">
              <a:avLst/>
            </a:prstGeom>
          </p:spPr>
        </p:pic>
        <p:sp>
          <p:nvSpPr>
            <p:cNvPr id="14" name="TextBox 13">
              <a:extLst>
                <a:ext uri="{FF2B5EF4-FFF2-40B4-BE49-F238E27FC236}">
                  <a16:creationId xmlns:a16="http://schemas.microsoft.com/office/drawing/2014/main" id="{C2EF6D7B-36BF-68C5-536E-6181CA0B36F6}"/>
                </a:ext>
              </a:extLst>
            </p:cNvPr>
            <p:cNvSpPr txBox="1"/>
            <p:nvPr/>
          </p:nvSpPr>
          <p:spPr>
            <a:xfrm>
              <a:off x="274779" y="3066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15" name="TextBox 14">
              <a:extLst>
                <a:ext uri="{FF2B5EF4-FFF2-40B4-BE49-F238E27FC236}">
                  <a16:creationId xmlns:a16="http://schemas.microsoft.com/office/drawing/2014/main" id="{CA502E16-C81D-753E-5160-307D257C625E}"/>
                </a:ext>
              </a:extLst>
            </p:cNvPr>
            <p:cNvSpPr txBox="1"/>
            <p:nvPr/>
          </p:nvSpPr>
          <p:spPr>
            <a:xfrm>
              <a:off x="3294187" y="3066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grpSp>
      <p:sp>
        <p:nvSpPr>
          <p:cNvPr id="17" name="TextBox 16">
            <a:extLst>
              <a:ext uri="{FF2B5EF4-FFF2-40B4-BE49-F238E27FC236}">
                <a16:creationId xmlns:a16="http://schemas.microsoft.com/office/drawing/2014/main" id="{A4E0EEE1-36FF-420F-D6F1-04135632DAD9}"/>
              </a:ext>
            </a:extLst>
          </p:cNvPr>
          <p:cNvSpPr txBox="1"/>
          <p:nvPr/>
        </p:nvSpPr>
        <p:spPr>
          <a:xfrm>
            <a:off x="562552" y="6436810"/>
            <a:ext cx="6002522" cy="147732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S1</a:t>
            </a:r>
            <a:r>
              <a:rPr lang="en-US" sz="1000" dirty="0">
                <a:latin typeface="Arial" panose="020B0604020202020204" pitchFamily="34" charset="0"/>
                <a:cs typeface="Arial" panose="020B0604020202020204" pitchFamily="34" charset="0"/>
              </a:rPr>
              <a:t>. Categorization (A) and Principal Component Analysis (B-C) of sites. Proportion of land cover class in a 1-kilometer radius of each site (ordered by PC1 axis in B) from the National Land Cover Database (NLCD) 2019 (A). Agriculture includes NLCD categories Pasture/Hay and Cultivated Crop. Urban includes NLCD categories Developed Open Space, Developed Low-Intensity, Developed Medium-Intensity, and Developed High-Intensity. Other includes all other NLCD categories (the majority here is Grassland/Herbaceous. Sites with more agricultural land than urban land are categorized as rural and the rest urban. Principal Component Analysis using variables related to the potential impacts from traffic (B). Plot of the contributions of each variable to each principal component (C). The numbers and colors represent the cos2 for the variables. </a:t>
            </a:r>
          </a:p>
        </p:txBody>
      </p:sp>
      <p:pic>
        <p:nvPicPr>
          <p:cNvPr id="13" name="Picture 12">
            <a:extLst>
              <a:ext uri="{FF2B5EF4-FFF2-40B4-BE49-F238E27FC236}">
                <a16:creationId xmlns:a16="http://schemas.microsoft.com/office/drawing/2014/main" id="{1A59414C-E115-1153-CFDA-E80D1B7A8882}"/>
              </a:ext>
            </a:extLst>
          </p:cNvPr>
          <p:cNvPicPr>
            <a:picLocks noChangeAspect="1"/>
          </p:cNvPicPr>
          <p:nvPr/>
        </p:nvPicPr>
        <p:blipFill>
          <a:blip r:embed="rId4"/>
          <a:stretch>
            <a:fillRect/>
          </a:stretch>
        </p:blipFill>
        <p:spPr>
          <a:xfrm>
            <a:off x="457200" y="3328609"/>
            <a:ext cx="2971800" cy="2971800"/>
          </a:xfrm>
          <a:prstGeom prst="rect">
            <a:avLst/>
          </a:prstGeom>
        </p:spPr>
      </p:pic>
      <p:sp>
        <p:nvSpPr>
          <p:cNvPr id="19" name="TextBox 18">
            <a:extLst>
              <a:ext uri="{FF2B5EF4-FFF2-40B4-BE49-F238E27FC236}">
                <a16:creationId xmlns:a16="http://schemas.microsoft.com/office/drawing/2014/main" id="{54CC5828-E0B4-0674-1A77-04A66EC1FB8B}"/>
              </a:ext>
            </a:extLst>
          </p:cNvPr>
          <p:cNvSpPr txBox="1"/>
          <p:nvPr/>
        </p:nvSpPr>
        <p:spPr>
          <a:xfrm>
            <a:off x="270772" y="3432831"/>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5362366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117239</TotalTime>
  <Words>1381</Words>
  <Application>Microsoft Macintosh PowerPoint</Application>
  <PresentationFormat>Letter Paper (8.5x11 in)</PresentationFormat>
  <Paragraphs>85</Paragraphs>
  <Slides>13</Slides>
  <Notes>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 Pessman</dc:creator>
  <cp:lastModifiedBy>Brandi Pessman</cp:lastModifiedBy>
  <cp:revision>21</cp:revision>
  <dcterms:created xsi:type="dcterms:W3CDTF">2023-04-17T21:54:58Z</dcterms:created>
  <dcterms:modified xsi:type="dcterms:W3CDTF">2023-07-24T20:17:19Z</dcterms:modified>
</cp:coreProperties>
</file>